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99" r:id="rId3"/>
    <p:sldId id="400" r:id="rId4"/>
    <p:sldId id="363" r:id="rId5"/>
    <p:sldId id="362" r:id="rId6"/>
    <p:sldId id="401" r:id="rId7"/>
    <p:sldId id="420" r:id="rId8"/>
    <p:sldId id="317" r:id="rId9"/>
    <p:sldId id="402" r:id="rId10"/>
    <p:sldId id="403" r:id="rId11"/>
    <p:sldId id="405" r:id="rId12"/>
    <p:sldId id="404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282" r:id="rId28"/>
    <p:sldId id="422" r:id="rId29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9630" autoAdjust="0"/>
  </p:normalViewPr>
  <p:slideViewPr>
    <p:cSldViewPr>
      <p:cViewPr varScale="1">
        <p:scale>
          <a:sx n="88" d="100"/>
          <a:sy n="88" d="100"/>
        </p:scale>
        <p:origin x="23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662DB9-3AB0-434B-A96D-FDD4EBE2639F}" type="datetimeFigureOut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FE163F-AFFD-4F9F-AD14-87E57B6BB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8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378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u="sng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444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52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7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013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26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394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394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64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25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70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2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583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342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22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398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486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596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59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97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9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73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43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9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u="sng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8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6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u="sng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5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005B-239E-4915-BA4F-10315EB5B8E1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61BE-DEC9-4A08-BC36-90462F39AB70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EE26-B304-4EB8-9B23-2AF004DD7695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133-F119-4B8D-98C2-A3541B72D64B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00A8-7C7D-480C-A64C-2D5BFAA182BC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3228-43E0-4B3E-B656-2001544B37A5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342-51FD-4EBC-8B09-90F41A9E9C5B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E6D9-89B3-442C-8189-2841680129DC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B8D8-ACCC-4327-A3E1-B2CC7B37F062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AC9F-C22C-4A7D-B2B1-194D3CECDA7F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0B5-5720-4D3A-A504-7D50C2183F64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23DE-FFA4-4136-8452-2CB57C170298}" type="datetime1">
              <a:rPr lang="zh-CN" altLang="en-US" smtClean="0"/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Cloud/cocloud-demo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9.pn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0.jpg"/><Relationship Id="rId5" Type="http://schemas.openxmlformats.org/officeDocument/2006/relationships/image" Target="../media/image1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1.jpg"/><Relationship Id="rId5" Type="http://schemas.openxmlformats.org/officeDocument/2006/relationships/image" Target="../media/image19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9.pn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5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emf"/><Relationship Id="rId5" Type="http://schemas.openxmlformats.org/officeDocument/2006/relationships/image" Target="../media/image17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975" y="1777578"/>
            <a:ext cx="8712968" cy="1795438"/>
          </a:xfrm>
        </p:spPr>
        <p:txBody>
          <a:bodyPr>
            <a:noAutofit/>
          </a:bodyPr>
          <a:lstStyle/>
          <a:p>
            <a:r>
              <a:rPr lang="en-US" altLang="zh-CN" sz="3600" b="1" i="1" dirty="0" err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CoCloud</a:t>
            </a:r>
            <a:r>
              <a:rPr lang="en-US" altLang="zh-CN" sz="3600" b="1" i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: Enabling Efficient Cross-Cloud File Collaboration based on Inefficient Web APIs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79712" y="3717032"/>
            <a:ext cx="5688632" cy="3005373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 b="1" u="sng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Jinlong</a:t>
            </a:r>
            <a:r>
              <a:rPr lang="en-US" altLang="zh-CN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E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	     </a:t>
            </a:r>
            <a:r>
              <a:rPr lang="en-US" altLang="zh-CN" sz="20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University</a:t>
            </a:r>
          </a:p>
          <a:p>
            <a:pPr algn="l"/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Yong Cui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	     </a:t>
            </a:r>
            <a:r>
              <a:rPr lang="en-US" altLang="zh-CN" sz="20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University</a:t>
            </a:r>
            <a:endParaRPr lang="en-US" altLang="zh-CN" sz="20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000" b="1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Peng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Wang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	     </a:t>
            </a:r>
            <a:r>
              <a:rPr lang="en-US" altLang="zh-CN" sz="20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Carnegie Mellon University</a:t>
            </a:r>
            <a:endParaRPr lang="en-US" altLang="zh-CN" sz="20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000" b="1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Zhenhua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Li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	     </a:t>
            </a:r>
            <a:r>
              <a:rPr lang="en-US" altLang="zh-CN" sz="20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</a:t>
            </a:r>
            <a:r>
              <a:rPr lang="en-US" altLang="zh-CN" sz="20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r>
              <a:rPr lang="en-US" altLang="zh-CN" sz="2000" b="1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Chaokun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Zhang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0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University</a:t>
            </a:r>
            <a:endParaRPr lang="en-US" altLang="zh-CN" sz="20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May 2nd, 2017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2" descr="data:image/png;base64,iVBORw0KGgoAAAANSUhEUgAAAP0AAABOCAYAAADraxAnAAAgAElEQVR4Xux9BUCV5/v2fTiUgoCJ3d3d3c6eOtfd3Z2uXHd3Ohc63dTZ3d2tGAgIAiINB77rup/3ORwZCptz3///fXv38weceN8n7r6v+35cBw8ezJd/6crPzxeXy+V9Wp6c/rcrP8/7Xr7LT1z5budvj/7kd3mPgvuY9/NdHnz2X5rEf4/5bwX+l6+A699kejItGZ1MC5b2Lp2+npd3mkA4+7oa4UDBoFee4XhfgfK/fF/+G/5/K3DeVsAVFRX1f01HFtb8ysj5fuKG2jbCwaOMTQvA5XJ7BYUn3wgMl6vAMjhvK/Tfjf9bgf/HVuBfYXpqdTLxny4o6nwPTfcAZWBrvtvPFSUU7HvWOhBxn/bds33n/7G9+286/63A31qBf4XpfUdmBYD65unpkn4wSk5u3CTJe3ZLGn5Pj4uTnJOnxJOdIfl5LnG5rV8P9i4VLEHhYRJcqZKE1a0jYS1bSliDBhKEfwFBgX9rAf770n8r8P/bCrgOHTpUIvM+Hya3C2a1r9Zm8Iwa1wPzW1/3g69OZsZfov+g353v8W+a67kxsRK/eIlEz50nJzZvluxTpySwTBkJq19PQqpXl5BataRU9Wpg7nDxCwqSvKws755kH4+X9Ph4Sd67R7KiY+TUoUOSnZoqweXKSbn2baVKnz5SuUcPCahUHm4+LADJlTyMz4zJX++Tl5ctbj+MxfmbYzzfF9eAY9CYA9wXrpe1aui2mDGY9fFzIpJmDfnqGayk8z3ov3h/Dlv3H4JaYLVx3RmI5R5wLlwDN+auwVt8lh7av2WVcU1pT3Js6i7qmPzVbXQ8xb8423/341wnkoNZP/KgYVlVnBrX+ms0XCKm1w3Df548J4ruxoMQPLMR84KFxKBUOzuDwA8ueF5WjpxYtlwOfjdJ4tasEbd/gFRo20aq9O4l5Tt3lOBGDcTjKQjkKaEnnJDcsDLiHxhgVjgtXTyBgeIOMMyrBJWTKZlg/PilyyVmwQKJ37IRDO0vFXv2lLrjx0u5nt3F5TELw41Wl4DfI9OBQHUxuXgOg52vrSTburB+uVwPP7Np3mc78UwKggCMnWtsApJOkPIvbuj5msPZ7msEu5NJycqQYzNmyuZHHpV80Ek+5lS2YUNpcu/dEtG1i87Njf3gfElGuR4/rEmJ9M7fnpqvwLHKiD91HyAOzvf+/+2Be79oxso1k+xsWX//AxLRoKHUvPEGcQcF6HoWvs7qGh8+fJhrUuxFCe3Hm4NR9Hcn+p6Hl/woMSlF3WB4MJkLmjSPr0FLx0z5VXZ/9pkkHzksVTt1lloXj5fIfn3FFVSKXxRPyimJnTNXSsFkL9+tmxJFdl6uRL37gez9/Etp88KzYOIesum+B6TayBFS9YILaF5IDj6TFxMn7tLB4ioboUTniT8ucfPmy8Gffpbj27dKhYaNpPF110r5EcPF389tNhg/oYYwFxWVei/9eT4vaj6qFDK8k5bMw1r6ObKRgUsbnPTgs24XXBVofSYlrFQ/n8M713vr+DFSHS+mmXbggKy78y64bHvVehFXgPgFuKVyn17S6MYbJaxFU6UgpSfqYGiw83qpEPWotqfyss9Uran0kHteH3+uN+c4A0AXOaT7o8dk7T33SgJc4o5vvi6RQwZ7md6XL41mBE8WEUtzlYjpVUMaE957+bymjE8CdhaXBB49ZarsfvtdSQUj1h09SupdeYWENG4mubm5kgaGPDb9Nwlv01oqduggGydMkAZXXy1h7duoCcP7ZEVHy6qbbpYkENCA33+TxI0bpVLnzhJUtSrMSPJpnqRu2S4rb7xZag0bKg3vv1dc8Pl5+cF0O7l5o+z/9DOJmjVbysOSaHL3XVKpX7/Txu8lhPNIdHasJLY8MAfHbeeYjzQlBaW9vAKBbpQfLBwSIzMU53F850qQ9vsFNADiPJUmOye+JFGTf8bbJEWSLcxpzD+gfAVpesvNUvXyizHHwPMu1DgupQmsO608ZfL8bPOiI1zPu9A/10VWd4nuX55kHjikAjVl916pCb5qPuEpKNCgAt4spMSKcl9cR44cKUoY/GmYqsVpn5LZ1UfFNkKj54JwzQJyMT2StnuXbHnmWYlfs05qXThaGt91hwRUr2q0Kxbcz88jJ1avkwWXXiodX3xRqo29UE5t3ippR45I5WEXGOEBkzBt/17VGNEzZ0kifP96l1wi1caPEzdMfjI1LzL2otFjpffUn6VMqxY6pnxYDymbtkrpOrUlIKyspO3aLtvfeVeOzZ4r1fr0lpZPPanjcdGM9gsyY6c2+jcu9c3M2M0zje7h2uVj4hQCAfgMDU6vJaBpyYJg5r8xzL/6DK65m3SRayynXE+2HP9jrqx78GFxZefo7TgnN4UcZVxQsDSGadrgzlvNHpzn9VdlrlkirDPomOtsBKyj9f+Hry+Fkp8/Y2f5Ej9nvmx4+DFJS0mSZtdzDW8XdzCs5jNdPnrafqTETF/kPWnqO+Y9pWbUJx/LhpdekUptWkmLxx+T8BYtnPcNM7oY5NEJBMriESMkFIzZ6o1XJS8xUY7+8qvUvv46MRsEht6yRbKOH5eKvXrI/P6D1efvNfcPCS4ViHvB5sC9Dr73vuyZNFn6Lpmv/rC9js+bJxsef1JaPvGYChK1ClaulQ1PPy2njkZLmwlPS40xY6h7HYI8z+ZlocWzQlNfdoSl/WnecwgS7+UhFkFh9r/hsnvMPcxKTpEdz74gB6dO1aEzpEdTn8KMVziyL21feVnCWzb7F4SaYXiOywNL0ytoKGxd+Jt0+T/48nMHgCcydYR73npP9n72KRY4Q7oiRkbr2M/hB98pcC+UvIqgHdfRo0fzaXaV7ILfBuajhs+DBqLkoYTPRtBt/b0PytHlS6Xdgw9JrRuv9brL+mDH31evWv1oP9n7+luy76uvZci6NZKXnSX7P/pEGtxzBwbpj2BgjuyDa5ARfUyavThBsvYdkC3PvSCdP/8EUg0RfexhTm6OrBp3sQqOdm+9rYg+XlyA44sWyKpbbpcBs2fqa/Tza1w6XrLgdEa99Y7s+fhTtUJoGgWEhOETRhudr8uuE+9vf8/LA0NjnnnJSeKOCAdNMsAIE9gNQcp1xVrlYrz+MIHP9/j+iXlzPrxosZjoiUtOLFoiy6+7gaEbEy6jiQ23xY2fpWtWl7YvTZSIju2Uhs735QcXKQeMkgyr0g8BYf/QUFiDNUUQVOZ4/ydfpBlayal79skGxLYS4dZW7tlNWr3/ripBP9AO50eePP2iS/Dnubmio6OLnTGDay4QIAKtGrHnJuZoRD9fTu3YJcuuuwk06ycd3nlLyrZph/cp0Q0R2N+Jj+fFwD5dghxo8WVXXCkRzZppmq7a4IES2qypRtY1fAU6IPH7OQShz2WwSDWfH9yHNbLr9TekbOvW0uieOx0Tx0z60I+/yI433pZBy5fJsd+nS9z8BdLwphskvGlzYaAsfuFiWXfP/VKqciXp/NGHUqpmjX9hz62JnqPuCb3cU3t3y55339PAZtWhg7F5CHjhvxywSAAW4H+4AvJZMxKdR8etZj4EAN24jMPRMnvgYDXxNUKeDyGn8cx8Kde6nXR443UpXatmkYT5z2+IG27lStnw0MN666Dy5aXm0KGqDM5qHv/zAynmjn9Ov3kysyQ36aTsfOstOTL1V9Cwn3T98H2J7NEN7gotXAhTuFaeLGMNuOE+0c3yx3t450/PKxHTW2Yz32YKjZrRT5KWrZBlN98q5Vo2ly4fvCdSJkJNfF51br7BSeOQ2elDUWIgVUPkneZH8Tv8LE9cPPLqldTUTjkQpX58ehTy72lp4kEOPy8nG5FfpOqQyw+OiJDgalUlpG5d/Uf/LA+pvKDSIY5AMhPc//b7cnjWLKl7zdX6d03EAjSPDIpzk/D8/ZHqO6KBwkyYod0/+0jKNG1qxqkMaXxPzTxinEUt3F+lBZOXR4xbJTK/nYf1WyXzrrpSQiMrSouHH9UsRVAELQ9eBSk7W2PA8VCY2gIjCl/1mJgaV9FNwQIGw5jNZwvm81fH+1c+b55v/WOzt9xjMv28C4ZLbkaqMnZgmXBkW0IkpGplqYt5Vxs53JuzLyiuMlYX8QtGSxklcC6XWac8VQZbnnlG8jIyQYfGHWx11+1SfdxYpUGN8TljNztAWmBk/9yer/di6lpNbbNO5m/Oz+bZzU/SR8bJZAWtla5cWVIPH5bk1WskdtUqOY6fvGoicN36pRdwqwDJTUvVz57atl1ObNosQRXKS0i9ugpaK9umZZFjdx07dqxYTU88PAmN0Xv+7gc/KHYhTLcbrpeaFwyT1q+9JK60DDn41TcS0qihMm0VphKQTgvkYlJ7w6zLQzqP31WwBid3OEoSly+XI0uWCIE3bjBj6eo1pBQYmwzujwnYKxcuBNF6GbGxkgmAjgfpQIJ5KnTrKlX69pbACpUdYsmTLY89LkfnL0JK4zUp36mLuYXNj8FiOYrMATWrJzNb1lx7vSRu3ym9f/xewps1wUbQxAbhwqwhNLiAoc6B7CjvPAhkwnRnrEsBLLjSDh/S9EvS+k0igX5wOS6UGqNHSxlsVjCBSfR/PdD+WDMKS5s98R2TZgJtdSIZD/ukCVVaCsy2YN4l9t7+5hRpBapwZNzGoSY+/+SObbLookvB9OkSUqWKNLz2GglHzt4/spKEN26MuVGcwnLT1BLjNOY+zCHbORpo0rkxHWmNwvD4oqWyFpHvrNRTaq1q8hmBxGq9e0h9BBbLATOimRW6IcyqIGD1T9V3cD1yPZirGnxQnMSL+BkBZ3lKaQ/7HLdwkexC8Jn8QJpPjTpswFzIh1JxdHzzTanUtbPEzpojxyEMTu7eLYkHD8DKwvJBRjHNW3XQQOnw0XsqPAtfJWZ6wwgmEZu0ZLnMv/JqqX/RGGkDv4yD3vX6axIYEiK1b7hRchOPQ4vequZT7euvUSJXicnoPRaUAuPA5MmKqqOVENm/v0Q0byp+EeXFk5oi2fEJko3gXk5ysuSCuf3BAAEQAoFA3gVWrCCu0qUl/0SixK9dC3TfUknZu1d9+9qXXiIRnToA9RcHCyEHbkN1ZWIraLjwGTHHZD60T7nOHaQLxpxfKlRWI5d/fPVaw/hwAbjphiqoVYuVicWyiuaqnfoCZVKH6cnIiavWyHr4aanRsdisXHV1mKmoPmaUBGOuHIMSRqFxnMb4DlFzfdWiYaScfqoKWgNKOp8Xd1cFFGMQMCkJMMqC/3zg3Q9l70cfSVDFStL4phulJtw5CiFqcJO2NALKEr3O0/nbCqt/ArXH8THGkJ2ULPMHDJbsE8lOAM/sLZm/Updu0nXStwb0ZX1jA0s5Z6FJusvJTNN4QmAZxBKaNFIsBumS+6s06gfkKfkEnEutzQh98q4diHcxy+SPcWRhzMY6iezQHmjVYIlZvhJ/MaVbYBEpjyNYyfl0++5Hr2Dx3f8SMT0XTe1IbCyl98Ix46Vq397S/oN3HYZ2ycb77pPkHdul56zfJX3vfvVVmWrrN3+2muckxpg/Zsv+z7/QAde5DAzaq6f4QeoeX7FKmTdx8yZJjz0uObAa/CAFTdoK0g8BL48TrAgML6O+eNlWLQH26CNlO3XE/QMUBXZo8o8wjyO8UpsTtUEazXOmpMgiBP8oEDq+/aZE/zFHao1FFL9ypKy94ipJOXxU+k75SYKrV8Ezmdc1kvdcL2UK516qgRWubF4DMFmOfP4Vsh4viV82BSNBOW6pCUupEbAF4Q3rKcESycdt4PetANDILO/jHSMdMQfyCoLNARPa753rHM72fWtVWMuIc8tKTZfoyT/JqQP7VahXBDCHwsfO2081KfZYCZaxDPikTtGVgcs6wtZav+c4Abtua2+9XaJnz8OyFQhz0lfp2rWk37Sp4hdeTi29POd9CqdzFfzc/0wosi1PTcB6HJBmDz0olWBd+LkRpNU1MIpJ95nWNJYmFviS+KVLJQbB0PRjccr0FOKkZxeC2bkIfuc7KFa1kPhNFe5GAFcF2rXTZ58XSb8lYnqVttikzBNJsmDIcAmrU8srFTlYDjpp2VL1T+sOGy4tnnhUGdmTmSl1xo2Tk/v2yQ6ANXKBk28AYAYnTFPr0KQfJGbJMmjzTDXtaL7YoGEeiRwakqke9VsZHFIdBveAfpfj8xG3Tzhv3auvUqshZt4C2f3eB6r5OQ5qGWpaYgN2IcqfErVfGl58mQRhk1P3gSA7dpRyCIh4YFXMHzlaAsPCpcvPk9S8FimFjcj0mtXnQnfUZiQmmvnW7LYaPzMhTtbedqccX7feG9TivCt17yatn5tgoswq0A1+3xKw/Ttl+3bJgHtUvnsXCfAP9mLgrXA5V/O42HlTaTvZExKuEbSlJCcnRRGQ/jBTvYyMrEtWUpJ40jPViiNNMH3nQgaDWhZeDsxgoviMu3CaACh2IEV/ID8vAOMwgBwGcVfffpd40hAv0tgHrAD4xmUhXHv98D0yKUB3OoxD6FCOdZ3+5rPVksDeZyWfkK2PPSEH/5gl5erUlWYP3K8KKwjWLQWeHwLhFuausR8IhGMzZ2rqOR1WLWUkX6/Qpq3UGn8RcCwHJH7lKsmCRZyVfFLyULxmahzgBsKaanE/smg3XS/+RUB0XTExMfklkWQk1uVXXoVil33Sd9Zvql050ICQMiqtmDuPmvSj7HkfDFezlmrySETkj3z9ncJwG113ndS+4gqJXbRQtr/0siQBokmmVl8FAROmcbIJQbWErZaFAfzwVzIBLxvRVhMRjODBajD4wXxrpfYdpPG990jZDp3k4LvvyIEpU6TFIw/Dvxksh6dPk42PPiH9Z/6GgMcmFUjVLxwpQUGlNQ1JwZVxZL/MHjRAaoP527wyUckXW6EQmn/swpjdYAQ+Mx8+vr0S122UVbfeIRlxsepa+GG9Of96l46TVs8+C2wDg0o0RZ0sCGshqBtAtNteeFkOTf9d2jz9hFQe1B8mdiBiB1zbf2zUJbqRxkGcugvftaPWzAdhZp1M0bU/8vMUaK9oyU5HsVXpMsoAVQcPUE2mTMJ5UTg6FhFp61wv4yS5UcGZJEuvulYSAOyyBEXaanDDddIc2BK737bWxOXAt8/1+TRo6BYTK5K676D4hYZIjWFDwMDjFavg7waqDvyUCxfaHzSdjSrTLY89KSegCNLhkuaCXoPKVZD2r7wklfr2Bn3ka3yLgb6o7yfJ4Zm/O8yRhyrUKtJ78veqLIrM08fGxsKaKJ46yMybwKwDfp+GSHdjzYMTOhvZtatZO/zTcAmgozRRuFjr775X/e3OH32gJvUmSK2YZUvwPurnNSrKOKYxSZSpsekMUGQCunty1x4F9JDG1fTDxlcAbNcNDaxRTAga+rBW22mkFxhv+pW1RlygAJw0aL81t9wqVQC/bfb4w5KwYjWYKk5jBOFNmkiZOnWUcRQii1GwCCf691my8vbbpMNrryOoNsJh/HPdcvN9VtrlqpAzzzz98kjU1OlIKaFQBf6wrikYt1yL1tLjmy/FXS4C34CPrhkGc3HsnuMJsubxJ+A6zZKIxk2l5dNPSUXUODBo+O8i+SCcnQx9AISwzhOuWwrAUCd37tTyaQadUmHe5uRi/hDy9OirdO8pzQGiCmvcwLsmlpbs3vwTq2/uaUA6+z75VLa88prkZaZDsGBV/d0Q8i9L7dFjSME6D90vH7o+1zGogMZ9DwOsROWTA4FHZRVSq4a0wp5VVYh4QX0Ax3ty6xZUoabKlqefAR8dkNYvTJA6iPcUCCbQQ16W0swhKDiiDnnP5nffKfWBhGVBU1FWnqskTJ+0a5f8MXiwAm8a3noLgm2nJA6Ml7p7j4QiWm8GbMhQNx7vLwMoI7hiRQBn3tBo+aYnnsIETqpZTinFgAXNFUP8Jrrf7nWz8J7sdERZ75GjMG9ogtEaaAjsfqsJSLfg0wewaZuem2jCM0SwsZIO36e256RJTMHIw1IqVujeXVYjQh+AAErnD9+VeGjUqG+/l2aPPCClI6t4mScPWih+3QapMqCvbHn8aYn65RcZsnA+sg+R57rf3rUpYEIHfusQlSWw7MQTWksQt3ad5llpZpZr1kKZPqACfE2fxL0lYs5nwwMPyqn9B9W3p/nXZuKLUpbR8X/p0qgHLBdqKl6cRxpqJ1j9uH/SJEk/GoO3GVDEPsFN8w8OlPAG9aVil85SAzEVM1azJt4ICoQ66w/OPWFXsAj2XnErVsiK625Uk5hs5g9rry1SYLUh5O0Yzt22+PNz+QohyjtefEX2fPEJ8AvGfy/XtrV3z3T+CMTR/UBkS2IQA9v+wUfqErd5EqY+tHu5xggEhoarAjixbp2svPYGyTyZiC/6SVnwY++ffhB3eFkVDkUyfVxcXBHYexNttvp7waiRwFXkSr8ZM5BCiJbkbYgqwh/LBGJu//ffS/n27aTV4/CfwyIQhEuVxZdfKRXat5eW0ECbn3xC9n75tZNuMFFGE9AxaKE8aCRahKVr1pQhS5d4N5k19wthhrkhveCSwSyf5SWOjJRUmd21h+SiQk/LZdXnZxDERKpzkWpxuxkZDZSWD90nDW6/WdbceickeyZQfR87zFMQIaLJtxmIPwIfBi1fIkFly8rM7n2kUsf20gFugtEQZj0M1JRbY/PSdp3OjcPUqkEAc/u778sOBEFd+YhdgOjLA7xUwPRGQGo0FxLeD5bN4Rm/a6Q3O9lsOu2AxkBENnvwPnFrWTL9Wackmth39hLQtTJprIJ9Lsn4nVyyRohZH0AmNZYHx5+DIGwa4iSHEbA99Ot0EGKyBu4o6CmQ4EdKEMzamqh6bHbP3eIPgfpPMldJZsBxpgPRxuxT5okTSi8UQm1QB1J31Ci4iwZBaq7C+376675WV0merXYtUoQpqCvZ8PAjsFhX6ZpwjWg1N3/wfmXmtKOH5SDiXUnIu7MUPS8rVwbMmIrY2H7Z8fKr0uW1VyQcFnbawYOy5vY7JQkWAeNhwcB7dH8DALmunVT50p8vEpzjy/QsdWQ1nbnMdkRN/QVm+j3SF8i2YKSTlo29SJJ27ZPwerX0fWpUQkhbgumZ5156yRVSFph7MvxqmMkHUCEXQGgtCEzRdiBkZv4Q2lF/nX4r3wuvW08GADNvtIVH4mCKL770cmV6CfSXgXivDANauMj0c3v3w6bFm9p4jVySsBj8ptZnqo05dkwdj6x/1VWwEp7V8fDq8t57Os9TWDSanluefV6x/S0eeVCIB6h303USM3eBrLz6euk59SepCAFm1+Z0pjfE/k9ht/Mg4aO+/U7Ww5wjIdAgpORu/zY20kdz+46BpioFlq8pHFq3tmYnIlCE5HLgsRbKS1hvHlJlagpCaBTsd3FkaxiezzZCw7grZHyrCCg0j86aCXw7o47sdYhR0VLjZ/G8YDB5g+uukbpYX8YdjOb9h8LzxQ3fEUz8GFNnRJFmHmdUHD40sknU9LWQJlXIuLOn2Xg/Yes2BEmPS7nmzTSda+nTPM7p9VBgn5xhFIb5rHDUMSxbKWuAJ2EwmUjX0KrVpR2YORIMmwbLaPXtd0jihg26QrSQOn3wvkbz90LJ2jw9rWG6rFouHggXBS5tg0svMxWxlpeL8Nxdlum9AH1GyfFBD2Gz0Dy/9+onldH8oPvbr0siUloMHMQvXyGh6HRjfSDNQUODrLkT2hTR2S7vvC0r4EsfnvUHhky/mzlG/sbgEyPQxiSnT54HhFw+hEZo5WoyeOliaKdgEFUumH6FLL74CkUbEKTQF1ZGWfisvLIT4+X3zt0ln8iqQqrCdqQxGoaVSXgmNF1TBCHpHiwefzEsk/bSHMGj3W+8KZvBHFVgNZQCSowpQEZL+/zyk4TWqy1Lxl2C6HIaApfTlRhM/Td9bSMYrcb9J3xnrr8nxyOHv/lONjz5tDIYx08LqD3gqhQ8vhfHkomsx/annpID30/2FrMwNsI1bv/M01L/mmtwG+wjKrRysFYJcF+IdWAa0A8axxBigatxdr6xlgHpw6wDy6RPoosRMzOxiIqr36qIQdyXgUg+wflsSIWK0vj+exSDYDQohYbFi/8ZQHL2sfy1dwu7CBT2K669TlKAZGPWyC/YML2hZ7O36XExmmKLBrKTjMdagV4/T4ZLWM37GX6uJEK/4DMFLgybvewFBHzr62/Cv0/TLEKjO++Qpvfeq4JlLeJhUb/+6qA4wdNYP16M1rd98XmN3u/94nMoK5OuqzsOwefnn3WsO2OF0qrIh8VY+HLFx8crnMMFsADLTU3NNzYVYf8omOXrnnhGhq9eBtMB/q9lMKzLgSm/aHCGNfF1x46Wvd9OUl+5/+wZsgmBir1ffedE503xBSU/A2VcZKbjFGkF04aaLBKdbiL79pFq3Xs4gT2RRAT85qH8VgN0yPMPmTtHwiFoFJQC5jjKTjlwAY4tXCinDh8xgUDeG+6CFSgkfnvxfbogda+7SmZDkLV/7jkJ79xJDn/9jSL/NsMyCa1dRwKRsun8/tuwYCLRqGCdzB92ofT6+nPU4vc2kFHOw8mL+/7+18iw6E/nIk8f9c03su6ppxUbROFomb4yxqprYSkYP0+hMcmGhx5BcHRZQdkqTXysb4NLxkvLZ1BQhB4D+bC0UoF+XDxuvJQBfJnzK1W2gtlrrmcx+CMDSaYbhRUl3sARehTYGx95XLVPwTobwa6pMNCLxmwgdBrdfIu0QjcdZRTUs5PeSJAlef65rq0dP+9DXMBJYAcIwWaTD66zH4pW1LwHHSs8HEjNrbAMd3/1pTeFXK5tW+n++aeAuUbq/uu4mR7xyfefbZxmnoTZsoyaYCuRE1sBwgEw68S2bcjOoB6hRRsEvd9X93ndAw+pwonUwHYCUKPb8X1aDB4EP7tjPw8h23QEDq1bEYUdXp4owUA9moaxTH1jbc+AM1GmP21RnFr5XPSSm9mlJ3LgPaUdJLkLSCtulrkRA2ZuRPNfkjoAkQgYhQTVf6ah9OoAACAASURBVNoUOQYrYM3dd2skXTHPMN2N9mHskoSDKj2g4Gy6ojJcgfzSlEjmvoQ+MvIcT9Qf8umau0d6cNCcP9AiqL6DCjSUz7QXAyPEsDNgFA3B4KGbqrBVlwQqUs2YyRxMfq6fDJz8LSIn5WQVkIMDZ82QAPTim91vgIJ9Or7+inccVgguvORSjVP0Q9ZCmd6HSf5ppsdktPJw3ZMT6FhqLJxM3+3NNyQcSEMvXoUAH/zBYOo6wHjT0DLMFrJA6unvRG1p6SoFJdYhcfMGWGJ3a/qnGaCoRPyFVoXWKkGkzEsfUAQeLabBWjIYC6bf/cY7su3Nt00WRd03jg3rzsCeogLdUn34UMVM6PNoXRCFRgGieXIzl3/twhBPbNmkaTv69LwC0IKN0fs6Y1CjgXXfCxdr06NPqpWkQeHwCFhbr0r1gf282PwADDnb6etQLICL3o4Ppt9Cwj0AMK264y45ArrVehS4vm0fexSdn35Ck4zd6pa2gcV2MirKsUwO6HgVR8BnY80pAJo//ICUa9VWx84ybK8wp2FRRNDE0fRGgyn00fngUbSwok87cMkChbMykkpz1ko5MqcHxTD+QFPQDK+KuvUa/frKDGhRAi9Mft2k4sh01Fpk9rrjxihiLgzgGCpMD7U/03JOSakB3XgkZukKWQKfntLNBUK6ABZEaaQKDX3QSkBu32R0vZqHDTy2f/KJpi/ywf15jAAqnJawVJMtCKpcVS5YBqzAy69JNgJNHd54Dfj3+9S0rzkcrbioiXSDzHM4jqUQPkOQ3y/TAgUMWCZ1IdgWjI1FMId/jGgdpt/w1LMqqvh8+nodEI33WhqO1uW6HfwJ8Zb779cgK4mAgUyNZ2CeWkEIkFLlzl1VWJ/avE1W3HufEhMnUXVAP9yzL2onBiP/W1DjUBTzkZCM4DQ4ftOshFtstOaBL76UwyhjTkXxlMZqFLeBtUcqrBqIsvVzz0p47RrgIdOYkvuWQx1FiLHpmnJ+eR6P4F6ZRpKwImGhLr3sKo14k978S5VGivZlbbKyH9aqmtyZqaBLRPZRIFTv8is0MEqrSenT2XuFVGObit9/IvJOIGW5WkJqVJdysI7J5IyrbEEWav+XXwLIlCsBeFY4ujxlQRhVGzRIGt96swRVqgjY8AlFkjKNHd64IToTpSI7clhjMtWGDEK9SnUJAgS+KgLuZevVL+CJMyzrn5jeFNV4lJHpn/f8aZIc/BzRd7SYrnfJRVr+aTUcf0bPna3FAf2nTUPg7TKJW7pMGVxZhgsN7UpirIGmGU3vu1e1tZfZHcZiwUVurtO3TpnKX44tWSSL4f9pHAD91WjehzWo5yyWKpACU8nBHltmJQBkx2tvwM9caExNJ5agSDFolloXj8UmvyF/AAbMgFcY8vVZ0OYhVWp4rRgVJhREcCVm9egplYGO6wDADjWdJX7L/OdKs7ZJBq2rA19+KxufegaWCqUPgl/lK2ozEJqeqiE5V/IVhNqe9z+WrS9ONIJKU5YG167xDATKunz6oaYg01Httu9jCENvRN2YmoQ294EJG9m3d7FMxz3JB46fprqt0S5wd3Ll8G8zNdCUuGWb5MJHDUXQt0KrVkqI4fXr6P11/JqAsD494y0FRTrFDuLvfoBBKmQbtEwbQiZm/mKtDrWoPDJbPYDJPKCBAwC6KC4MSiWwfIQ0RmOXBtdcheKxUJ0772MFiEGPloDp8Zm4tWsUfMUKwy4vvyRlGrO4C4L7m69lA1zNnIwsBOEulrJAiBJHUh2FbP60mvCZuEUowMH+MQXuXwo4FQgP4h0IatN4mQDOC+u23cSJXh7VwJxWd/150VwJCQk0CNSsVmsYV8axY/Jbl67S6Z13gAEfIgsvvkTi0HmGEft68LPZwdY/FG2rwYTzh42EFHxA/CCpFl59pWpmRnc1AAfGoXlKVBy1qJrMTsMKdEtTDXRi0xY5DI2VjmeSSBld5jgSliyVudD0GuGHTz985gyAghphggEwy+KwgHeilr6V1EOzzNCmTQzhK8EbLcRrzzffynaAMBjl16aU1DSKYc+RwYgHJCMdchStuLt/CYwyTSa8z88SObb7/felLPy4xoAWb4f5uuvDj2XYhrUSEAwEH/xVt2LkTbCqqEqmv0Kf1mXIRSkxU3a73nlP4caUbEFo+dUcnWQbXn+1zp2mtQcMn4F05danJ6Bc9CeTstTUD5m/oIS3NYRFNQi2zeg7cHgmTEia5RgYgTGaLoXWpZ9aAxVZxV0kboWKUkNp9td2KjLBKcaDqL0T1qxHkUg2UJk1kW2BNaeC3S2nog9pU40MQEqJ5nQhdVcRFXesymQc5XxeHC8bo3Lf+Hs0WqetANO7gF9ndsEN5RSAvHZmQpKuETMNYU0aa1/FWkgv2ko//cnsEvJ6pGOtDeFalkDqJ6DH4zr470nAttS9aKy0Qds2f0CPOZb1iItQGLC/gLqwpHkWp+EHLbeUKLSNA9aFCDwCnJJg0QajRiAnLUUzJRa63glKqQ7cUa1lUgOq6LG5EhMTdVvsxEiAB7/+FsGkp2QsCmZyAuA7H4tFhDFDdn3xBSKKv2EkuTJ0xXL0n9stW4Bn7/vrT9Ca/dV0VN9d8cxuqTqwv3SEaRoKU9NUYbGCyRw2eQCWAVtix8J3J1aYwmE4ymxd/qaNduwqRO8vHKOT9oNJNXzhHCkNAqGwTUtIlOmA3OZlZKsVUKN3b2mMss2KvdBll/enEFNoLlIjBw7KOqQciWvnBrGFBSEfNOd7f/+tzOzdVxtphNeuLUuvuVbqXHE5hNDPkoTACU2sOpddqgdsTEfL7n7f/yAV+vQA0zB+w1N5SgbQ1co3bgR+ZiL6mn0sRjWhCzlZux4qbJMSkT14CqgtNEoge0KTBKMWoBlSiRQ+KtiMskJV3lFZ/+jj6P2H4hEKdXzWQFmM8ON6l2/eHPEQ1EUgj6tpNPWneVvjArCirydSQRGYW3GXKRqiu0TUl1lfpmopQGmVuKk0HJyVHSOduzzASU9s24q6h3fk+MqV6JOQrsFcN9KwoQgqsjajyW23FPd479xViJhQjffS/ea8HebLV7cB4+TLoH6O298NoaSBND85umixLL/6Om3NTk1JM9lg4ejiwk9GNqfxPXdJtS5ddG3P9eKYk5F73wjk3LEF87R3Y2dE2qtddCGqPo/LMSig8mgGU65JQ7AW4mXIhNGipGJJWLlGDi9YiNqR1XJs3VrQnkuLsfi5aHzPBewJ0aq0rrsB7l6L77EBqMsIpaLCJcr0TJGZ8j3z4YWXGgLr+/UXYF504cDDWX7IfHsKBh8F7HTzu+6UBUgJsb98qVKlEGk3/jdNTF4t8X7zhx4w9ySEHpqAC8hyQKZ44oAk0xozEhCIMLxObRmEOuLAQLPKR1CQs/iSy3QyhOAPmrcQRRFNdHwZickyo2cfB1xBjqJkDJDq/ftJa1gdoS2aKBHysoS3ERHxffA9DRKQKtEfgmuxxCCtyKacbV94UTYCDtkOuc7ZMK2qoPNuzcsvk1iYrE0wzxk9e0mFdm2lPVCDJBwupoetoUjsJSAMovjzc7Pk0NRpsgPjCINErzVwoATXr69wYDf6BgpQWOuAzd7/3Q8msIP7lq5WXYtuuJlK2E4gMR1Q5U3w/SkgTNbCgDxMWyozPgpM7T6k+o1168RIFFhhDW64QVrcd48EIphZ3KVKgcAe9enN7+Q1Xy2oQT5EoSkL+ZhjK1Zq1+OE9RvA+FtMYJeP92mQ0RT56DaPPXL2xztMrvEEJ/+sa+68zrXNxQtW4FMImXoMc1tfwic97vtxkmwEijE3G4VeXB1lDlpWAVqd1vbRRyQMeXk7t+LWprj3+cyMhBhZD6Y/Qow8nsNGGO0nviDBQFradTQbzN0C9gGW0eFpv3mDekaQC1yASxETuxHNQCZI7OJlEA4oJIJ1V74pkJtffCqlaqAJLS7SJdeKGNnCl2F6p2abi5aHIMEv7TpIm4cflPrQnpbQTEmkA0aAeZkeewya8Xpg8afLkptukqPQOOxKwwk1gh/UFh1xFQZIa5qCIPGkNs1kKk+DVA4F2AAbiXvYGmp908Y6fvECI0iYEkE8YQSaYoY2hOmDu5Lgf+vQFakVBFucaLEKHFYnIc/fAlDhZij1pdVgmYTWw4qbb5JDv033pvfqX2NQUIvGXyoD4D4c+mGSuCtU0HRJbfTQ4wk74WilVfuyK2QbglFRwAp4rRFHuGlHoGIuri+bc7KnwHE091h4HcApkNSlatRA3jdSKqPff53RI8HhpWUnzPvdiOCbzIefulRdXn1FygOy6rUYsKYe1DLsfPVNRM7fVOqnprJMxb8ZvyB2n1aSaZ9MC8tEiOkyEa5L3zK8eZNizVPLPNScTp8OXVe7tjouRYCxrx86HfkHyRGkVBUzDutP00MO8ZHhOVaap41vvlFqX3yRhKBDzNkuDQg7wtU+kwyvAsh4pmaexHo51peX0Z19Iu3mJydIAnxhdmtOQOYjT/sSmjQYI/jVUSHK7s3lG9U3loxKjJKZ72cbP4UHFdXa+9FHctZcLRWvjCAq02xsBGMtI/7MgSA6Bho5CNc0Fj8VeENZgHFQIHV+9205BKW79ZVXJCeVAfMcKVUxUto9+ZhUh9ug1jSsGvXYNZr/Z/p0JSUlATvAiibIPDBYEkyxX6GBhiEIVrZBXbUA1Oqh8YjBqgbBOPZ9+oXmDtujMmkyo5FZxnykOOoJqGtV+vBsNQx9HrN+rePP7DK+NWvkudRqqnpUm9W7aJxaBswSEGIaB00/H7EELX8E8xKRVx5FMhxjNkAp1NyHfp+hfhgPW9CFUZ1mUoQV0E+/PVJdZevWUkHEOP/uD4HZhyZlfIObGlKxvAzftEaWX3OD1EcFYETrFrLixlvQbCFJuqLBRjCETClUEXK+x2bPl0VXXS0j4deHwf+yhj2JkRr/bJdum/M5D1ySlXfciaq4meZ0XqYwAQ4p16q1hEDApAFzELtiDQQWAS75aoJ3RgPEyA7oG+BgHDQ6jrkegRuyBGk4pU2mWlmZ5vTR9x6RxRQeTGkWlfAKRqlxhXbtpen11wJj0V4ZtbjxK7/SmnfmYH/mwLSMX7xc/FEMFNkOXVmx1xmANB8CDHf32+8A8bhPewP4UZk4lZTaNiuinDS94zZpfAuaZkJA2MrBszIOrQdCZCnO1LJzmJ5WA51KDS3gWdrLkXTHPSfDwqwHPDgeKLyjKEpioJF0q7EYB27rggvbAK4do+X0rTlfLeRmfMS708VI9rNKLdwSytRYcd+rpdPo9lul5f33SSDQgByvXcsYWJZH0Rsi9dhRR4ibuAED4V1fe1UBO+uBIM1BsxkqxDL16kkrxB6q4n3eSy9NrWKtjIn9p5Ep01Pya1tpLNz+bxE9hka+EPDDw3/MQOuqahIJf4OEloWDJWNgstVGR5wlV18jjVAEk4Y69FU336bVSi5Gd/Gcqr37SFf0zAuCP7rnxx+1qsik8Zz2QNTAeBbrqHkCTc0xF8JvBnNhDCQoLnY0ACeLx1xsItIg2FHz5kgoIp52U7n52bExsg9BwJ2ffCZZSBdp40WOgzwN4iJEuAuCIzUGDJAUWiZXXA3gw3ajFVU9uVFPME1SNm9RoEbHl5Gn10S/oz0078wGDx5JQVxjeqeu0uOrLxBDQAMEdgTmZBH0cQylszO+425k4/47X31dtr7xho7V7XQj0iOvgBn2R3dWViSq9sZEyiDFwzx9+W6dvfc3rrNb4qBNlwJ7nYP2YWreK9ObI7MMMtGAn6pg/uxq5A9LomzDBmhAigrDihBcTME5ic/ihBaDYEojZAcKH1gtSTh4YdVNxh/vitRnLgJ0TN9RGGcnYD/gTrAIinPRUmga0wDCtALuvO7VlyMoGuwVJMWxlLoMDnCPrSRYrmuFFZWLLb/VYkujA7T5Kpn9APLeyWB0pheVvpw1MvENYO/RGXfg1ClStnkLNHxFAJrVmqQh7HtJhHqxY3cE1cFfp8nmJ54WP7SR455W7NZDBROBNrvQoTl69mwFmhmLDTuMjFZA+bLSCNmDBnfcDsj4DlmBNHp6fIxqcKJiOz7/HEpte+kQfJWLzpPB4KLaZZHpTToGhAZJufqeeyRp5y4Z9MfvqhlTjx4Feg3mEIJsyxEQI4yy+d23yx8XjJA+k76TdYg8HoT0MbXxJkBEKVu6aqRWtjFaqaam42epHwxibw5frinMcDf8SVNqasCZ3EDCB3d++IFi0E0zSRAVIIe1UennlfaU7k7jhjQglna89iaALV85/hmjZtkmugpGKNuiuaTFxKhVYMKaRjNSW7ZC7IGNEdfdd78MAMpQg1MOI3PhcmkicV7QLtPadYRFcLk0Rfddr19b3I7zWWY79PIgDXoIfu5KdHAx2obbzs4pzGEbBmHWHcayzrtM3Zpq3pftiv5tZCJHq9FfOwEi5rjjESAzk0JwkYE1a9FRo0Aw04UpjUNCcllG6nM+gPanY9CoBHOwxK9z0bLmACXWheMv0frwsu1M2XMClIKH0VatXDHzsXgKNjzhnre4HZWaEBD6sRI+m4rAuiuFta9dXz1cC513YyHEU3fslGjEiBL5OzJDRkwyRUhm0uCApryoKGh5DF+9HIVW5bwCjbTjD8ZSn7h4D67YWZAnMpMS1AoKgZCpgh4P3IpoYOf3ffgRUt8LDc3SIoIi4DjpgjWFC1oNSjF2/kJZ9/jj2n+SzM4u0mwPVx0MX5RgssK8yHr65ORk6gXVZn5g/lkjRqqZ2RXpOm5qWmKS7H7zLYlBO6uq/fooqN8PJYnLkX4YiBK+3/sPQmO+/UaLg0ppzjHqTG1AxmJKRP0K1cKmQwlN5/Jo0m/ipSRUc8Yci15Obd+iUcltyApkIyWh2gufItikGcyvSATrIpD3pbQnSZlT1IwpR823Ci2OKS05hoL4GjQBE8REEmqdAMAmbDUETFXlHr2l17dfy7zRgNviZymYqhQ6jJwSW67EjYYPZarWkDlID5auUlW6of2w19QudruNx60MT2kMQZKJYOh0HODBKrQCgFGu+IeEo5S2CTINa3XNqJFCq9UwWqFHV005+QqQ3IwMdXP2oSGp6cNnIlua8cgBscKiqn/VFdIClY7BIDSOGfFLIyw1RaviuAQzMB8xLGAEGDOfKUACLkMpsBaGOAEFTV8SyaZWGxtMsi8isOOIXbCgqTGwHgayxUaYuB9vVMzlu9Z2Lb3jsC4P7kHLbw8yLIeghDJg0mfDCtXAobYNo/XnNJfkPjgFTRQ8jK2MBNNzr7WhNONQlAsaFjW0da6Xl04d5ZqLw1cJXadlxF54xOKbA4KQsUFhUk00oKkPlzcCfJKMoPc81IzkpmehvdsodH66WErVryvhAJrlKkaFFr2Bt/uujymL+rNYdZ08eRKpXQZg2PgiHyYsgkpIo7S4/25Zcu2N6lNGo669JtJX1Qb0hwnUHOm01TDhfpNOiHb/DP8wB8RnutxYs9IARAw6jIMyucSaCJTQL/FHTtQg+0yZas7JVNmLUkIePMn0Ei+bcmLEnBH0k0i96YWAC92NWkil1R8zVgKD2YjRpDeouVMAM2UOn+248uCrFTCD6Zdn2zlplgGlt0GVy8pYNNhccOU1GrXlFQdTkAAJlg4n79mtBT/dEDBbDnhxCsYx+LffDQM6VkNxBEGip4DyJy4aUeJMFC5NBXKRraFV04PIiLxjXCMT8YS9QGjZHDB9NgKIqgGG64S+NQKvz8Ym78YhIavRholzI1HTLKSvqrhwrEn1wUOlM6LEQSho4t/aaovRfWf9DQz27DPg+E0vZCQ8oRj4fMZdmE5acNU1aFWequyh5cAEipCp6Mc7+WZ3YCkpj1OP6iI4SpM+CCCTyF69TGfYIszPokaj3Z1wRt4poNPKoKehi2XDzncJVKKmJBSbyonrysuWrVIQVQC2JKJRI0Bw4coBvMWskUneeqTW8GHS67NPjPaHkuE8rbtQlKYsbr/P+L7jRifj2LU9gPoasBRwC061Hq06lqnXAp+w1sLyyRH0ciS/KWoUuJlgZMs0dsPuuhTCBqDhPQRVbUfiOTRFXoRPr0zPTcX/cQ9+aNxCOj71hNRCNHkeymTZxYawv1zkV+kCjEag7+B332kRACPOv2Ig2rZKdRDhmsbMN+hXI31IVazx7ozOHxQuJH4lHAxuDzZqJ8Aj6ajeM2xruuqUbdNGev/8k5QKDZOs2GiZNXwkMOZHMDenaAcyuWzj+tpksM5QACjop9kNg4lHS4QYZspr71gMYsEBMxjrwh/xgrFonbQargQXu2y9OjINvpa7TBjMvQg9FKEMCnF6fPiObEbzg6jp02UEtAKZRRmhJIzvbLYSIjTwDnQh2vj8C8qokFpS/8rLpUqPHlIRpbCbAQFl9F7XFFYS59gHAJowHE3MsJRtbablrVjaqB8my3JUZulxTYoQMwxvexW0Riai6e23Q4iZWghFwFHTY48ygBlIBiS1LMBNpWDJsNGFtfj4LMsEmrLlfZ35qlKHsIr66UdZjpiC5om1eIZuVYAEhpbW/vaZx2NMTr50Kaxlee2JR+BOGSiSthOfl8oQZKbltBF81K4kVoKerELgOA1Nox30ieOy5cWXYA01RQvzC3Bu4h7tv5iEFm4x8+dL8r4oFSSm3yKMdwiYSp27SEWg3GoDbhxcq7YGUVn+y32gMqJw7YSceZMbr1PatIaHgaWzw49JeOpx19xznbxRMr6fP5sgMEd5G2GbDNz/SjSjObEBjVIY5MRjIhBLYEORKoMHSQXMrVRZ4DdYBUkQGD1zBtCheHKTUvA7INaoHeEweKkDVbyxdNrwXCkpKfi6Mdko4b6v20i6vfeuVO/TU3LB7P7lK0lW5ikRtGU6MPMPaXrbzajfflH8IW2JqJqDAyRt6WAORsIiF2NSgVBgXtI8Z6SyI0zMfJXMBpzDwo+VSGEcmT9XfSwSjqYFtUtqvjRGQUynic9pJJXjWwjf9CgCi8TT0/812HRO2IM4w2XSHpFRwib5eSbH6E6uBOyX0VIyOk1l3tcIJKcIh3PGvUYvWwxT63ttplkdCKwEHL4ZiYMnAnlkEMZ1MiZWwmDWb3//Q9n10cdy4UZE10GETAOW7Gx1lpsaUEtmWqYsHHeRdsdhmqguD/KEkHXB584Hym4Vqv32I1aihTMYc4VWbTR2Uhr7wLXT9A57BsAudWHd9iGNuOauexDN5YESphORBiohPBtcdZm0RUYkEJrVNv1Ih6Y8BX83FimrRGg9gpCaoK9gozGj4ZPjIESCWZxyWO6TScdx3YjjoLvDWgfDWNvgi657+ll13XyFNf3Q/cAP0KdWwWbdDjI39rdUxSoyZMqPRpApHsZ5Jtt1g7g5d1oSWhrqpOCYIEmHBl+OQFYiTlVig5OUPXskDUAndmTS1nyKRqQyQTAuOFRaPnCf1EetR2ClCtqck4cA/wYgVwKtN8ZMtKpUZBTSw+E87IQyy4kTZWfmSiKgsx5YFDUgOHIw9wCsAS01A/wyqDya/yWJTOhBK1i4FJQi8yTlHOwDU8Jsc14JQikCmHotK+f66orTskJXYWD2U2Fxsu/DIaBHCcohkCwAyojxmkAopr96KdNbRBO//G31utLny8+kWv8+xoR1Ft6Uq5oQylpUIJUDiisIwZglODlT87C6CKaNr/GnDdRTmfcFMK+PYIkHVHMJ6u3TYebqoYZs7ctmGRpc8dPgFdMQdS652LsAW3kGHVoHpWMBuFEFXXJ5ak2uRLRsKb1QlhjRqLEGwjSLhucvBtzSBhrdPBdOWw4bMI/mrjHuYajgYxyB8NBm6LKj2B0IqwAQKGGnikYDI+z9/EvZhIDh+G0bdJy8StKX3Xb65cafOnxQZsOczIg7ISE4tnnAXPS2Q8qSRJSddEI2wALY98XXGowLwCTKIXjYBxo1ENqSbpgSA8dHbwp7Eg8G5oEZiRs2KcGoIMT79OU7QGi6/dHRNzcDhDYHn9kop5A3T9m/HwUbMdpJiHGXjsjXN7gKmAg9xdcIFnoHFmTDe1qitc+lSc1qwD2ffKECWEFUAUEo6b1YOrz4gszCcVZaDmpjOyo4XBJaA/0BoABqovmoC1xIIWBPxzFwcAcq7bO2NhrPNm3L7ntQD8XUFCWTHMwEaXGXEeCkRdbut0SBDCGpAc6JrhQeB9A8dPVtyDSht4ByOMYWgLTtuLWrxA+nMxl71TBcHiDRC9DyjRZtIyAGG6Ctl3mPlihpiBYVIwDFhyJ1v8gfHKdT365nL0J4+MHSVIFKJCnmQNrLRJ0/FSyD6On8B/htCppt5OCkWlpT6g6gaUavTz+R6gwIWrVfQu53ND0HRanulu9hAnVHoKrWkAFmghogMoPmxQmvvB8dZnt0178XXn+9E7WnH2+i4rZ+ng0q+yBnb6UWJ8noJYsd2DhA1TKDDyBeNw4VrOGcY18ZZa4u+C12s+1i551KVg21GzXw7J+nxOhoJZt37/rlp1K1E2rPHcLNA3x4zoXjFAHoPRKZGwBNouk4MPVgtJyKQTthpspa3f+AI8GNpDVoLaN59n71rTL9uC3rtPMLBYKbqKcicqGF11/vBSVBk3glIu4emLmN77hDOiAQZ33IVASfVsFctg0puJ5V+vZVZKQfiLeAKYzWJbHkAaC0CjX1+7//yRmvcWFqo/VTFcCgGe1N2rFDTgAVlw7orgb5OF6mvBBkC4ap2O/rL3ESEEt3bQ7F0IMFvph9KCBazj0b41+BGAfPoLd4f/aaqwewDQNQM0bBcsB6+rps1eCPtkD3IrYqZ4Q9EGsX3rKVw5is1TfFLCQLfb7i2q0mheWD/V982x269+aZjhWhbg3jDUDUoXqQkOwqSBszOm5TjTTTZ184VmIJ9aZRrCXIaFwB7EX7l1+A7GCfALNrtD7SkZ6ef8FQBRdpTwMIqlojhznj4RKb7FGJNL2DKVBL+9rmEwAAIABJREFUUxGhxoKyloWN31AZshaER1glo8ae7eB4/JZatrofBmBFq5iL1PWDD9Dia7hBc/6Fy3Xq1CmGdfSgAV7fV68lvT//HLjzgRoR5EX/Ow5dbeg/Nbn2Wln7xJNSpmULlPOFArBypZODhVlJReOk7MoC6UW0XlCZ0rrAJOxDQCMtveEm+HbAXztmNiVzJARIe5i45VqjJtgJoqgvpYEhg/fWzVAfhwLST+IAQVyLDjNJwBOYQJQpfCE2YAA6nJRHhRdNc1Ju6pFjPjEBEpVJOanhiucPR6XgEZxsyzx281tv9Aar+Nxs5v9xBUEj7IYGJtNfggyDtQB8x3e2dVf6hPm6EgdnsulEJEzGnij0CUEelhfvQwaeiXMFLHiEr9cedaH0eB8981DCbPPRNjVqc9e7PvxE1k94Xru7kqmNH40MBAJo2ThSij3WaA0psZBBFLlBje4vLXAOQWuYwarpSMg++fDT5mNkifq4Onc8YyMq/La+9bpqPYV9BvlLvauvllCgzFgebA6shOWGbFCDK69UU7s0wC/ROE1oFVKW/hDspatWlYYIynoZyqefH4OGurMOHdAyoPvDjjF6RBr7J2qKFYGrkGDtE9AQlWp8hmFGo6R47fz4M1hRE/UgFc3iYD+IZOuLU20qIn5k6V/LvLFOOSknZQ7SkayO48RDOU4Ik5Z33WbwCg7D02S33z3b/puJwPlyJIvGulBKTTl7GF2QD82ZI0kQhMyEqeVkO95o0w1KCQ1WKLBNEYSotuuPrj5VEFhXwVaQFT5tGEWm7FJTUxWRR8ORA5lUs7Z0RYUZNT01eh2kqewVBZx6+wlPytaXgFaDL1IBUfTpw1ACyGVhkMgJ5vkjkDN0NsxWIOgoSyjvkzZuhv9/oUIHjUdu/M4WyPm3QPPKoABEJHUxTRpH/VMyszp9JDJO3qRQ7GdYCrkGBSp7vv7KiYKboF0QYJ3Df/9VSiPybTYeXUUXLZQ5F1+qlVVqCjJ3pdyWI2NxXPZOmO706evDjMuCaRcKDDNFTPLWrbL5zXek56cfoNLuE9mOGvWLEIyx6RF+xgrHM266M/5T0Udk7kUXqx86AAcrVOjIVtUGI31q327ZiPZdB39BsQ3hxVzVYLc0Q6fTdgg0+aa4fJ9HgXxyB3q+ob3SiU0bvfMyJjc1oIE8s488NbuqGQ3aBkjzO2+TpjdeL6Vsx19nnHQtFARFgIiFcWpA1lGF3BYQWjSCZ0t4jBmaQXBNg2A1XDDdnEc/HycGpaOmgUKg8eWXSljDxjgVmkhMl2z9Ft2BUNBCYWHbQFOT1oF1Yi+m0rJp7zr7R+alh3lszvzTAElMxdYY2FcRldUG9JHAABz2AYYJhObOUYvOgzJtnLsIjEnakSiTUsZlgVu1EDzzQhe0aIiWJ9pSgU62Aqy19c13DX4Cr7khpJpcezXOF3jc9PhzUKzFMjsRchi7P56dC6li1/TI3LlIMU5CFmQ1isiMcjFNY836qobTjILJPFmcArV/l5eeR53/5Zq9Uh45w6UI6EKXi0yv6RuWbeJBP6APHXG8tcePVXOWZZfr4Gd2R978CCrrKqPkMAqIq5PIhTdGS6Yp3XrqLZk6IJqJTRR6oO11/cuBpnNynNz8mUOGASATjQEaDUPB1RmagpaDaZ/FPiumZ9uxRcv0npE9ADxwJCMXKBi4eEJIebFri128Da+8KpsmvmoaMTJwBIYu36KpWhqlkZ/mRebYDJDLlokvCwOOLB4iQbjQGGHc1k2yGsCHejw8ElqJBEtYbBiOUWbpJ1N3re67WzY885yehjtixRLdQMscZ9t0m4cmE+2EBUVTnMVIrdEU0a0YaT85iE6/ROixo4s5qsikOtmxpeOz6HXHtmGqwdlo0jCiL8GxexAzC1vRCZUXNQOjum7FJhgLjm5XICyzSqgcq47UazmAO2hm+yFWYN43B3soXJiam/ED55m6foQLO3O2AigVOIqll12t7bpIrK1Q7NQagcMDSEetfvQxVJOFazeliNo1lQkJdOK189MvEcF+WGnGmNr5GpMhqq9c21bmIEYKeQ0Ccj7GUuTYcjLSUOcxF91kDmlTi9JoGFoRYBUKaTKW0gSBPPweuCVhFawKrHkysk4m/uKWMDSqIFYkkm4g08oeVNqhT4QWLjm0yLWOQ2XbjAtGmvSjuhv4h2cSUdjs1tuUhosV+M74Lc0yEBezYDGKfn4G3Hql4gk0/K7AACJmTJxITx12INU8AoyHmzJlFwa8QwBATuWxXjyX3uuDnYEIi2T6tLQ0rcPSo3OxyFMQOGKevs1DDwGOi/PVENyKQSkiG2qk7jsgA3C6TeaRo7IbDRy7o9vIjy1b69FE6rvhHswLD0DJqpp8kHC5MC1njRwl8avWKaRWNxE/u6DSrjFOFbF+FMdwcud2WYfOrtGIbvLEkS54vjXP5o6/XE1wdt5pj5ZCoQBUaKpdhZwH5u2L0MhvaPTavJKPlOJo6ffZp5gXUh4gohxs7uxho7TMliY+kXb010Zjc+eDsTo9N0GPCNoCMBI707LGPwPdcWvg1JseaIW9CH3eMgDHHYzTckhWfL7yVYECPMPSeyR+/WZZcMnlEtGimfRFTpjHJ8ViXTdCm6QcxNHcaMSorbud1kVkXAa9CMypiZp4ai1lTmcuahXpsdSm7vrE9q2yFEdjJeKnKbIwa83UZz1YL6Vxr9AqlQH2qWo0u0Y6yeimUyvXXz16ChXSIMMtznunT8qxtpxDIXZ/+pmsQ3EWA47d3nxdtgNOqjURiE4TZn0BuyjjubpRzv7vAmx6zYOPmLSibiIEMGoNao8YLZ1fehFFSBW0YYfLxTZqiL2QZhwLz+SnwIQ5ZtH9aD3gFhTAVDi25TN95wM/TZFNUAisP+cz6OJUwFFSXV59GUyDcmLNFtA7MJpScQhad28oiG7hbDTLNB1r6ZhrqkEikUsf9B17K2KcajWeYdudl+1n4hA3Im0lbd+hKEFvmpPzoK6iwCHzIzYR3shYqSm70ccP5eNDAUMv1wyHq3rzc1SetNxM7OmvXC4yPTdXj0IG8cxEAIYdOnqDWRZdd73EgyHCoe1KY+N4ECWDNCHVq8liYK6H/zpFfunVx2kwaKL1Q1CtFomco7k8qKx7Hb30Jqopb7qkerTrZ6cJE9Sy0DQt3o0CBHYFTLAsNAMk+TVGFL0rPmOJcP41N6Isdbqa40FVKkkvpM8YrPGdMJnyALD+mklgUQp2tCMIsRki2QxIkvEP/DpVFl8PvDghj9BcbJHU6+uvZQ4KFoagCy4vMqRKcDAGm4ckAMzRHD7o7wMHaElsj3ff9EZxbVbibIvO5gd/gHhSAG/uiZx7tQsu0Fy9rRmwpngNmJpMWR0GEINrWRaZCM3Rw01SAj/DQwyN5iCFtU8Oz1sgcdC8RKOVhyajNRYK9JY/Iut/+9K8t+ZL9BYmMGsETi5Ogt0O18gDwU9hGrsSWp8uBVQjO7i2hSBtjLPXfL8Tg865dLXyWNqqe2VsPFYUdkcnZV/6MdHy4oi6IIKeERsv0VAOBwGgike2IisxQU1zjrXBZRdJi9tuxelGzXQeRqHQorCMYwSa+s6cAmIkO4CZWAPQFt0t49LlohQa2IkvPkMNfEttvMLPmzSmET78FAUolQ37ODKesP/nXyQz7jiUBg7+0LZjzB5AGUGw6ZpCuAVFVFDkKQFpDZFlyAZ2hQhTZrl6IthKV4QtyGwHY9M+nM8pbn1O33llesugnPBKaPgEnJoxYv4fSvA0AQNCShnzn+2jgIrigX+zwSR9v/oCmvl5jRyboh2XmvYN0VOMaTMesDcHQsQUkJAOzGma/X/GCRyOr8H77kLqYRVaUttoOoNrhNx2eP5p72gXXneLVhhpwI5SO8Al3dEAogEi/sZshCaHj09YMKWjQeIhswFc9Yh5f0hIvQb6N62XzdCuJghEk/QhqTtiGMz7J2XQLz+cFgDKB+xxA4pj2AmVMY7J6JHXDMd5tUSFmHYdxaeLk/J85sEpU5HluFGFUTh699N6Sj0Sre2ayMrUdqyTboMDIFaiMUb0nHl6/8o46ZVWAY/pPtulJ9VqetUPFYhZkoPUH0tvg2AG+iOPqwTpAHaMGVmEo3eWBxiLykBwLcFZJmZgbN+kyRrg1HP4cEUCTcZOrrQ6WHw1ECcBB+C5OZqpga+ekixrUN7KQ1BsH0UKOaIPWWdQGTTipguo5cglIWjGL9BGCrGZdbgvg7sKcSauFSk9tq9ug4q2aqjdUGALAgZ0BczeKThax617ylScBoUhEmAJxMydrw1arTvFdtkNYYW2fewhjUMheW+atTpKQtN4eoIT7++RxK07NN6SABAURQEFvDaZwRhowpuyY0EV3TBpjtJvKlQ3evaVqhCh/LcMYCJaGizF7YlmL0xH6po4gtgKnLMSSKE3XRkZGarptfgC0mwXgmJrUAl00Z5tKNWjFDJH9bKJoUfz25xMvlDz1gbD8SJwhm/Qb7TtndyQSFveeQvSjQdSQEqCctgFZsSSBRIBwtdDDfH6AWhXb9qPBqUWRbtBKJO1mECfjxHu/eYrLSPlM1TnEM0ElNkgEFQVVKAhMKHBqrj16xA/GOI914vMT2JqigVNh5TlEUHMHti+eQRmHOVxwKhU645eZTpHvou90N7/CmXMRfAtVn5GY4V+qGWu3rePky5iGkvt4DNeJOYDv0zROZrLfNjoAmw6/PpGOHarwyMPIaicKzMRMU5CayU/9GRrBuHSHkL4bPfXezj7o1VV9hkOr/CQzHOFkioK0Dk0wzT3IJYdx4OjTfmmV1+TxJ3bgHs/oWtSHci3bji04QDAOWtRXcmz2mhBhUHoalNMZ11PwSpZDr/+GAKsVtPyCC9iLcqhQzJ8HccFKVizMy0y6SMbxSxM5x1BSpjR/MCwUGDYK6mr2nDshRIGd5D9CjQNqXEE0BqLjVQg0s7g7wguY17aE4BBadBh9HJUezLjBEQqm1o2Q+CzFhpgBKKFuHZv9tlT3plMzO8Z2kHOHa7wEqRoj8L60BiS46Zp7AkXA4oEZ1EghVRCg1LtG2DGRuAaA5CnUKsRBHoYiWPWyqDpikKsnX0nLxZLIIUWTpnevMYaXONXMzjHNFYV1HBz8F6i0W4phpr2IFceg3wifbAfmzTXCK49ZcUXisu9M0Ehl362GTrhWuw3U1O/IwZA7LYCImjSAnbaCeCOan366XM0yKgRZ1EfjWm61OhY08sML7OQY9TCuVoHTcancFqGoNwuFAwZwIZplGBy7txxA8zhBrCuYNyG9TIXII5mSF2RmY2r48zZYRy2/9437VdZhBLHi2Gi0+c0S1Y0trkwcdK0W4QuNQpw0q+ZakSLt2955+1KRATuzL/sStVUQVUqqAtjBd+ZCN6whBmz73gKg4ZKAiI60zN0v8DsuYiJ+MNKyQY6cy/KRDe9/qoyuzZrgMCNgFU4FEI4KLKqrtcSWHwBcBW7YN/rsfWZrwDC2h4Fwy8CQ2UjbkJN2gKCucOzE0x5sSPAztS7/fSx5qlQ3oF4Qsqhw1IWUNZKAI+F1auLjEJZwIJNOpJMWJhhVFlQ2/I9tnknnh3dfwhGUhxGVrak4NBTHgXOeAhTtwQ8na4UHEKh5nZOIqYC4u+E+27/6COtjyB61DSzpLZHvIWdmJ54XKri3AfOOZdHlaG/gPIY/pdy5JAsuPpaZGU2Kw/0+fRj5OUBaoL1wkvHp3GGs1HHn99TpqfkpuZlU0pCbn9s2kpaoRljc5RAkpBiV8BHTElBu+RBZrKg3Rxo8BkAvYyeN1vmw+Q9jHpko5WpKQ0UV/Hj9F+wsJTi7HNHEA6bV2cANDMTvi0xyBrNxxhoCtKcVSmqGsUpDNGoqykooeScDUAFK7v0BBssY80hF8jASd+opULizwaoYSoKh0wjAhPpZrmiPTTTsIlb04VMWc256BIZDqmasm8vCoqaqsVAlUCCOBV1GBH9OtBKD0gcUj8XAtzBAhwSpbUuilv0GJwFwCiwhpm0sUGOlk1ywyt2aAetVEatp7TjaHUMrR+7fKnUGDxE+n3yEc42A86huAd4TWAKZWeTOX5H6/iayN5Oto62KAm5kOnTY44qU7mRDYnDGiSgSCnrFI9YZM028PaAQPdAV5c6iHskA0WmNQQ8SCQwCAIVzPz0k6pYOCZF02Gv2Azl0G+/yS6Y+ZHdukqLm26A+V1BiZ8MaKwLk3o826U4eTBrNguYgLZzQ6O7qNXVSiVTFAhx/dtRJj6Lpa8VnGPAReS3rTA1T1f8vBeijM8QZq78WcD0ps+CsRyMGW6YlzGweKTmyBfMsddGkJnxhQj0xaNrYjBJBRYHn0cY80qAxXgSDxVc++cnwCq8DvBwJz7D9mU0jJ0AaUn2UueRmZnJRIcJsvEVDHI2cp7ZCNCMmPGbxCPVMaVrb+0y0xFFEg3GjpODKFioBfjffAT6asDv5LHPv6FRgz2rToMUWhvMU3N4pJW/DAB+vA6Y0yxQnmx66z09ycVsQL6eLT+IuXX0xtdiDwfeSJSYRzHfxEqbheER1H8MH6Fn6rkcMEdv9LuvjwM3zBg8shW9AFY/+JhqdJrQmp9lfprSGATngjS/aMtm2YmyVA8EWpeXnpNfMM9I+JORwEJTqCSgMWg9uDBNcOjAD2BSVhp2wUko3HjtIuRobO3ffpbrFITPz8DQe3CCDbUiA3QDfvxBhQnTdhbDn50BABOYIGrGLO1sU7l7F+wJUZGWk8/8ECVGTM5rcZKIfQm08FcLAvwlopW9KH5ioDUPzMUYDRttWgQm01jtn3lGmqBjb+r+KLh+12s1Ym7aSc2Q1AQ+o99Xn5OFwFhmPgq0AkYhB/ciECYITGrNby8YSzEQJRieQwMe1PArVoea1GdPuA5eDa7IQmO52EuhID5j832iVTyGf5lRAE0TFaf59oJ9p1xSZCZrSPhZzE/BYaR2/L4H2AT2RmR7rIaog6/cvauUAiCK98/JTpMsFNPohSxZBlzN44BX70Hb68SNWzWtyTXuh0K3mv17K70YCDAF0dkXyBZo+c5JmV4lhfZzh2GOhaOfvfjmG+QqaLmTqJlmMUobgClWP/+iHuYXjX54Y3DUVQbSW6wYuhCttabBJ0lYhQIFBrfAxJp6oBjBplfs0Ab49rl6f+YWU1la2qWHRpg56AA0L2CwLaJBI7NImCS13kakW07CnK6EFAlN4CCkSOjr0Ww6DsjiHwgmemAxUNOE1Kwqo3DibCl04BGYVCTMn7p2124pvprSjI15z9HS95OP4cp0k8E4pNOTliZrX3hJjqNvfzb6BfDQAQ9+DkZPPQ+CQj926CxDIQSrdTPwYx0niaUEREmNxuKUaEAsmWJqCheHVpNmNCDQiJ22G5kLqCkvP7TaZraEbcIL2k0XzQCnnZ7i+xGHGaw/XgL2KfIj3I/9PyPrAQx6XhaLekzgyvaYa/34w9IatRI0UY+jYnExauzZPEWJEutNVKEyvbNWxEWZUEiBECBt2ECh1ts7jHnGufmMlPugzVYohCmMqGU19lTA3FYA2rPdbOTbexvn+br2XmvJGRMVhSNAVTnyb4Xd0xI159nrdxxDq6h5soAnC/TO6nx/HC7CQ2IMrbMDVCyAWW/pYZm82MciC0rXgyApKx+Z4iIAqTsK4UJw+AWFiVo3ur7EL5xZ6ZyR6U2+1hgXvEkGOsz80KgJjsR9VRrj4MfVqGAjKIUN9ssBhVcDKLwK6EbD7rMzLkAzQRAxc8AzBwz2Mr2vqd8HwcEGYFBDzR4ENh5GxP4z8zfMWpY2trrDuBLcrJSDKEpBiutk1AHdOG4oe8QNnDwJUU2cwcaNhaZe+dDjsgOBOVO040al3VPS9q67vBu0Bebm6sceU+ay2QVqfjLUeBRZ7INWjYc2749++5lp2RIcEoigSYxq/46P4cx3/B6GYphVbFQBwTcOyDc3oKY0xVRjYa2s5jobQ5FpiFfIg/DgFQATli2gra9MrWFquwE4UjPPEJE2vLCxor/JsSUVTGe9PfYsAVHoOThlhfh9CllGoYmNZ/1AV5wRSC3NfaAPm4y8+H60MduN5o48R6DGgIEyBGXOlhFVkPlmELDvdg3smjIOxMo2g8o8uyVV1NgLzPgCplQrk9qX9GO1sBXc6vOb52iVprqcDkMVes8Gvq3W1++cRQFYwWUtCq0itNYHxkF3hqlt8gQPqDT1M4xBCQ5gqaZIxw5oXsM4l9KH8yyuIYHqZ1M8RTJ9VlaWvs56dK0P1ml7ZDaQVmnwzUYDQLLtow/kGDRgpycfRxUbOtKyaMNJjR5FTpiIpzErFsncq25AemqaCdxppB9nsVWpgXr1dYBHomAEA04B0UwB/JT9zzWyXrOWjF+DKicSDR6egzTZrKHD0K10HdIanJBpacRnMo89CPXjFsl28ugR+QV967IBm+WzePLtuDUrJRC18BRgWXHHZFLr9miqYJ5lzrcTtPu6W9rgAI6pONBjEASJWhiE+LLbL0zk+PUbEXz5WDo+/DAsiFryfdNmUhOWQXdUC2ogm8KR+HOtwrP1diXjSkchFP1h+2YRH/Km3EryGHzfnsJSko8Xd28VTmjfvRDpI6bnVFaDVpj37o4KvYCwMKUZtvNi4JZrQ5dmEZqMMj5RGf0JhqIewoX4hLpbKjANRkNz+k4mgzz5V8atnmKhIFZBavL09840R9/Xz3g24Vk37cwrXKCNHdPhDPchTaWfSJBknERLABqbgTA3X/fS8QBWjUXmobpmH/xQT2GsoXO7XGR63UR1CZ3KJUiQozhhZhaqjEYhiBeOKDc7jdB0Nv30mP9kiszkI+ddgc6qaLjYBimmH8FkaQlxatYziOaPgptRyxYjTVeHrCIrn3xKtiDIw4s16TQN2z18v3fzN+OIrLWAcJKJyU7EVvOsMNUtkI48hkmtBgZnEABZjFrwPQgwaZAIgoEZAkaBSYQxq9fLDDbYQFMNSk0GsYgSG4fg4WLAKAlzZWSZm6OtEjReZIhw3cuvSiu0aI5Zs1ZmjxkDYQKQEvruFwRNHM1Q0h3w3XCv+ehsXjFEVdTxWYWJuDjGPSuZFH5+ob9N7iMXGnyfbEaL7qOIOVTo0kl6ITVXKhJZE1Uaps7epn5ZhceoNfcyHFDZUQiUBqLtNXPXhPlq42kGe/GdoqCiJSHrIhm88DqXYH9KtHbOfc/42TPtYQkEhlc4MEMCrU/0ZmZCAkA67aRMefTFRwco8h0VjJua06mBsEi/M67fmYQMNscwPZkCu8BsAANpufAlpnTsKhHQcv3RvomvEwSjiGgf04SBtjQ0xJjaHyYcYgEpiK7/AZywHrgAKmARDk9aYX6TLa+2AonG7ilMX/gFhsiFa1ZIuTp1TScdRF9/aNtBUUuKlYKGZz875vk1pYdXGfUeg1SPqZIATh+tu2YAkGOi4jigEsclNYMmD0JEfNu772m3HQOsMGb9hcsW6RhX49jkkUsWa+shs2hMoxn/WnOlWGDWOE/rN1i7pQ5DM0teeY69bXKuphzz7xKtL2EbxnKyp84bBV1tTS164ets37GfLeozJWEopQnNmvC5pqxWRaKDyzemuomua5UmawaY8tLUoSn7NURpGojoT54mo112zGtcZwtyOtOYTMr2z5xrsxAsbdbONt6xnn6nksy/JOlMe5/inqO4eWdMHAm/p3TjRSOYsfp+xtCdWRcPrWTGxfifgyFwQuz6N+9nOlKZeVpwmB1XSebrskyvdyDDo+0uTX1ee3/4UZtkjFm7Ws16S+TEJ1Mo2C4q/OwenNyy6fnnZRwsgw3QBhqZd/DW3s4oapyYzi4E2FTAKTKj58w2Gw9m2/PLNOR2r/JCPrXFsa10YGSWCwKmGwrEWuUuHU0gBWbnpDbt9LhmA2DmeXkmJ8+FMPBfU0rZk00HkIuf2r0XLIYvcGxRBw1cankkKJSCjcRoiMwNa2eRWjtD582VqkCZqSazi+20ri4pAxX+XEkIzfc7vptZko0tTFiWAAsLlsL3tQR6+niJR3BQlTZybMtwqSyY4VQv3/RgJfEqtoYFJD5C0fQAMOkm47sXMHNx61H4/eLWw/f9otbiTPv253EYZVCU0D3zmAtiECaKXyDMC49LaV87MJHpjWA9TYk4CEpDywWWuNfGd6zG4oSS73wdpjebqj3mmPvW0ktIEwiAyYCgst3uUPgZ7IvDi+dp6eAciaOyFn7aKuSdmeYaiQDZ0gce0PZS5gRbxmltsMrkXeljtwauuBPqo5VgoNXnXX+zHshI/LIXosiKM0e7qveMBWp1zx3SGed26wmqSCEtvPl2rVH3h4TVMzyZmycx6liJrBM997v9g/doWq4hetK1gXlvBZeJvDKNRDSVaXvN9sc/dummJcQXAIjC9WEU3Wg48081DIMqJVT1hZlVNaTTiKOwtiqcTy+K6LWu3ccCsPcrLq9dUoawzGJbVnGPDdYAk9c20jbYZdpHaRpO4znmPRUgepCp6V+oaVdnr5XxYRlQ4Z9N2xcnDCwxFxYCtrGJ71oUda+SCFBfhvG9R+H1tuvluy/2/md6jjIzszcaJ+J6EXRmtLzlQ4PSs4LEWFYqvCEQDC6gaAvxTILNhTwpnksmQQ8wErUWUpC5TET/IEpa5yLlMnjWDKnes7fj+xYUOFiThD8ZWZx1xZUI7gJGi445yx94VLYCH69Gic6I+HxIeoMo0Gh7+/vu9EbCvwMoiJBDE7F3BI+aiGZcvI9aCAC0jMKhfqZxoVvmoziBx2Vpuy6anMh9mxNq2WghX9oA5dXxgXtk6sChmnVg8MlmKoyJSg3OoKGxOPhz1+TJKDi6VkavWCGVkWOnwCOoSNfHN3IPYWDvcaZFtq+76Bb55FW1b56WdnI5nBAqU0+OSXi2+1lz8Uz3LvyswvfSugEfUIfvHHy/axmeKMY87J+ugWIfzB0VROUcbGl/Nxnwf58zAAAcmUlEQVQIYxnwIn0RmmqO9jLxE11zjIGvaxWkc8Oixm0/Z9euuLn5romBVRuz2H6v8Nr5ro3ve3buvmvjO5YCYVgwP52v09fPOw5LY46JX3j8lmm5H77PIkOT7ixd6jwYd3Pu710z49l656f74tBaUfpImd4ij8hA9lxXs1lGqs8cNVb7qo2Hme8GwkolvXYBMZ+xPhu/Q43NyL8fcrZDvvtS1rzyhvfQCmVaNpT0mIMDeZxVL6DOyqNybTOsAp7LZhtxWCivr8YjU5veZG7p+BzQSTikIgZtoJgX1gi+ma3675TwBDR0Bxy3Hs52nzV6nB6f3BclskpwDnMb4nMCeaqhAP5JOimTm7aUuhePl17o1Gu0PHPqDrFac80RjL5EU9Tv1iez79l1swTCzTsTIfoyyZme43t/i5j0/WwBkxWY0/Y1372za2G+WyB8SEAOgtjLsJaw9JMOzpxHPnvY+gz7w2OraS3Z7/J5/N1XGOg9fJhdse+OFiss+IoTcr5r4CtUbDrazM2YyPbyZb7Ce+Q7/z+/Z9wZ3/3zXe8C4WLW26TDT3924T0zAvHP41Mv0nmWfYav4LF0XNQzzfj+TDXK9JygSmtugqO5LGPzgclHDqNuvpWeStPluad0o7yMom2XiEIyEkjvA39/DjDD2clJMgRIPDImG2GmIoCmZZSwuU0qjp9HGi2stEnh0V/EARSmjJG5alO5Z0654eEMNHtolcCMRJUcT8dhJ1SzsNBEfvDdmVFw2mOzLDWkShWZNWacnkJLDe976cITMITnWpOei0drJQaQ20s2b0C5IyGyxA/QPzVaTYOaDAySQH2Ex5+X1yw6WpIhzejGibyBAjCUAPqsJ/2GOg0++D00M9GvB6OKKwdlsvbvAFQ0BgF2yZ+U/OkADPGnvRcP5OB97D0ZNeczSqEyMgPgDt6P//ga/9ln8PvsEOslJJjmaJKqf4YhBcfP8l783ea0+V488u5pqLTkdyMAqgoNKa24Cf5Nd4m95pR8IUA5B3/gEfgakXce7FkZVP7x8yk4i43zInY8PTNDv8/v8PNBKAO2z6Q4zkQJLuetn4dA4e90JQJQBxCEojB+ls/iMzhXri3XMBcISN6vFLr88juZgOiWCjVNQzJSMyQAnW75Pu+JLJZZH+xtSKkQXV/toIvn4EAYva93/7Kwf7in7/4V3vvjx2Oxfrk65orl2Y0YbIF7oapVf7dj5B5xr7RIB3TOv/kc/uP685/dw6ycLFRP4vBPjMXSDMfIcZDGqOj4HmmBF9e6qAuFXTjktzifFNpv26dfyFKUfg7CgRT1AEdVF01n4txWg24GCcVfuRFLH31UQT29Pv4Q/eTryQoUHfA0FqL2bI98BvY0p0/AhwYrmHqjfWgi91pNp1FMpzkgCEfbPunTTada/m7bP7PhQFOY+52eeEwOo8Mtq5Saoxlj61tugUnqmJa+7YWccdvF2fb5Z7LszvtkyIxfpSYKIcjUxcFsi1xZ58Xs3GyZhHjI+vXrgV8hjp44ltKSgJRMLaRCRwODXRfntC/A6Ty/aumwed9+ln8fRl11E0Cdr7nmGlkGXMQ8HOZpr25AFPbq1UO++26SHEIwk8TNzw5BpeEsrD1fs/esXbu2/r4DjTJ5NUXb55thJfEiY02bNk2WA1dvr3ZIGXF8YTh7IPb4MX3GTrRi9h1bBYClOgK2PBjdb30v33n7jnU8oNJxJ+Lk26+/9d6L9+vatatsQt8CzrUmLLKxyE83RRcnXgcA0vr44491brz4TK4dx+L7WgjO64sHhNX3tcvRUqpu7bqyfOVy+Q2xJvsev8/Pcy1894X3597wc/fiPAGO5dtvv/V+zn6W7/N333GSJCmEvwNcdi7c4nIA1eBUaGmIVvGtAWrr3r27rFmzRmY6TV3tPvO9FXAjeU/OzY7R7hvHw6t///7eNeLn+H3esxPSp/NRAsx72M9y3I+j8Kyo+I4L0vf0KMBpW+f84bTz+ePqa3DazSyk2VYh715bNZ/D+ob5NRhGP5X9yo002IdTPNbhIAmezNEJyL4E1FivfXqCHAEk1eY87eksZHbt1IrVs6WHvIcttrFtr9VQcwSV7aueD6lde9QI6YKJBqKyigKG56KzBVMtQGdt1ZZaCgwU8idr0LU7qfH7YtHHjxWGbL/d/fnnnDmUINFb1Jo5r1G77UZH1ddff10Z6nqU2Pbu3VsWLVqkxFQH+IXnUNJbHrUNZIRPP/1UyJwPIBBKLXYCHWj4XV4/oK8etcejEKYUIgNQ73DzzTcrUfF7b731lowcOVLGoZy0QYMGsnfvXnkDbbj4WTLwgw8+qBrmHbg8JEpqhWeAmR8xbIRq56MAY/0E5BzvRWFy5513KuMdPx4nDz78kOyHi3c30qH1Ud7Ji5+loOAzJ74w0XSydS5iOXbguKYXXnhBn8/7Pfnkk8qs1ER8jfOmFuUc+vbtKxtRUsy5xqGqjXN7ERiKUJSUnkQB1To0qHwFxzPHArL6MEBTHXAq8VKcfPQmXEJqaPvaWhQCffjhh3rfu4DOvPSyyyUMZyrGxcfJPpTz3n///dIMgWkKUGr3z9HCjGO5BGc0DsXBrLxm4CwBCuqnQa9jgAzlPF5++eXTPmf3rzL6MZK5yHyc81coAf/iiy/0/s2Rqt6GrrYTJ07U9edYc6EEPgauhPencL4RZ83zugdnSHKN+L1VqF7lHti9tOvM+XCvJ6C5DNeItHQ5gtK0JLg3n332me4H16IGwDz9+vUzQdVCV8mYnpoblmA6TKKpYCBiwlldFxjG5g7mkEIyMC0G7TmvD7EoJD9g9BO9TMh8PQtYknDgAJtRHpw23fSyV4ZnlNKYhlZC6cEUGiQ0/e9oGbA/nh4qieeVqVcHbZZGaLVcCCTrdlR27frscxUy7Z58BGZYiFcAsaGSGZexSjTy6TB+IlyP6V17aDur4b9NMW2TGIP4J/LweNzknybrpj/yyCMyDDBmmmNPPPGEMh8377577pMEdHm5gg0ecVIwNRtdAhIStRQJiUxTs3pNmYB4BonmJTQEIcOmpqcqM1K68ydNcrt+H6BNMoUBCYbMxalTa19zzXUSFRUlkShNfvvtt6Uleq7xO9tR7kzGG4E15b15Pfzow0pM7733f9o7+yAvqyqOP8ZLLAjrBi7Lzo4MQUGoCbmgDIiGkEkxaTKSMSkDFolpIs44lQ32XhM40wROjs2k4hQ5MiQvBQXkVjNOk4zFi8EGAiILLm/LAsNbYt/Pub/z27sPz+9lc7N/vDPMj/39npf73Od+z/mec889Z3Ey4YYJ+ai5vcp9yHXRaItUmroHaboRojk9wv+XLl1qk56JiJbPETT7XLhwoWlmhBhsAvMALelAtnGZNy9MWfX7Z2KM9Pmb2n/eS+8VxnCPdq/tV3HS5do/UVOt2m66Bs8LaADt51T3zefTfuVonKMMSAgbhBl0mnshfH+gjVTOVmA9nAv7AHi0BQsW2HEmJDU2CAzGn/dAPwEtJsaMGTNMAwNAzBTvD+zsKWW/6d+3f7LxlY12zk1izIwNLA8gP6MMTghFGBrzZPbs2cbEeF/0+xMqIc/fCBb6fZ2qIvGuoPgwCvoMe+PaNMyf/x70GvEQDaSML/KuPzdmnHKMXZl86oXndUNspAD1ABAgzxp+SO7oO45YcWj628bkFWWiOS1p/UE54cg8WyG7fL/SGhF++Ka2oB5XfP/pw0e02Uh2iRVKQHtIqIhBUB6J+urUJLtUqaAuU47zaklT8rFtkZbco6U1Mv2QgaZaW3nbRE/Y2+dulbCSwNISX55XeaeW5Dc3TrLjb2v4o/ZfBzvWYrDfIeg9mi4GPRMJYDh4fXJjU0+bNi0PemzUl5XFiAl2uYQRthuTfaHYC5MaEKJh0F40JjPgyTc9MFrPQY9W4bmYINOnT0/GKEkmkxataudKWMAOYAKTte35k9pEhRb8ispiDZZ5xj3NntRgergs18fkeEIOWbSyAd7JUUrYAZZ8y4EYG/de+Xt66N0yVgiXFSodRh8B8/z58/NgZAxVZdkmNX4CtPc9Mts47tdabUHo0TeEJH1Goy9QPrwaFXp0odGsDWMwnh6qJgMgnSG5AEWrc4/BUiY99TyVmp+wNYTwE4owBPT2/jR5nlaVZEAbC23GmP58TzEraFoa7xBtPWfOHOvjJlUWAtDXq54f437oULPMh23Gdmg8P8+NAL9LSVoZa64BS0NYnTxzMpmtPAS8G+bAeJmhPAfHXCB8M4hqWZoeJh1qeilIQZ8HX91qBRhrxo5Jbhbl7Gr7e0N6o0Dr0agENARNhYM25HsMucE4f5MoDmm52Go4UNlZa5RX7+JByuWme506diw5r3RLp463KhZfDhdNiArF00Pbu1G8T2BolZbZo517Tdob4Png6rUT72JpQt+LH1gIHmIcDZ7eij6yJhpYBQJmhRJ5nNX2zk+v+W1SJfsPsFtkopGVMuIo26Zy9v90CaQzAHFNj0MM7Y5mdS2DpmfSoCl4iU1Knniv/BNoq7vEjtwcQis4/YQSY8d9V9ofTecU2yR8DlgO+ru1Vx+t4IwCTUufoMnYvggP+sN32I9MbjQcfYH+PqwsPpgcNqYWa/G23RsgDVOobd7hl/fziOEIjM5wnDl4H2EhgB4AIDD4HtDz3Fcqew5gggJzPhoQ1hCD3jVgGvQ4CaHcPNeiRYuSsYq3wMcA6D6vtGQORoSqswJAD73nXrAPzqdPzkwQtK7pOQ5fCe8GM4Ix4h4wB8DOu7lEKc4ANabWVarB0KJdczgREdqbtrSBHu2MAIr34K9atcpAz7gg1FxbW6CPOZ/bBAOCDSGG+QHbGKlEqMYQc+8/L4CjmVkW6EOKXv6x7GLMOHlT2nn1TTdrzXyUeejRjvyGgOCdW+k4C2Sho12TYweaLEvqOdlfaPjeSgB4tvVEskeJAvZqzZ0ttOe1BbW7BouAmJ7K2Mon7S0VBTgn6XtcJaPPafAAOaGx/TSYA1RzjmyxCB6YxC5FBn5Aaa0+oj3LobXNwDBRYQ5WQ9ZYy0oVxqRA5xSZK1VK1WzbMW1pKQiMICBKobrE7zmNh1aA0jGRofXYYYD5i8qqw4sCQIB+l3YZYuuj7VRgtJ124U6AFSBCzd22YwIyeWLQ87xO7wEQVBzKd0Ce5Rl3zkiWLFliHnvOxVbmusOHD5Md/kMDPSB1VgE9x/RwkwNt85YCdLogpXPDjECwSjHmJwmDFoMes8bPZzIiXPKgz61kcDzAnjlzpjEOnhMmArCWq5yV/4Z3+4DmFLS3HehzfcEUANAIKwC0fv365PcqKPHAA/fnNT+CAJue4/CjoElxDiLszISQF9+fzceB3xDKOB35BJQAnudhvHlf+DHWrl1rvgbAj//hPu1G/BB5GnUcmh5/ybVaUXpUe1Fis8gFn4MeOu8mU9pncrdMWvxE9B3WhgBhZcQFVaHNSyrUEVUwKDF33csfcqZRR21rsloVWbqrSstklWuqVN14aD1LYO7aP2+2s1ZntbW0URTnL6Jyd8iZ10fJCkOkUZgcDNhpgRkNflSJAM9I2lJ04oycOMTRk+SREsfVkmwV2lP8ftGuUCYo8JcmUZ3Nix83ak/RiElarrOgBig6YKdL9ndgIPvkRV2nlNTd5OSZsvKFpDcptXVQALsixyKvftb2xI6IAQDAZAb0SGacMUNloqDN+NsbGgZg9VXetMdVcASqjcZB02MrenPtCxiYQO0Eg5hVDPw0vQd0DvpfKKNrrUpkY29iOyNooMWAA3s2Bj0CA4HE+TjioJWwDBreZjzQX9IkHKCtoN5gebFZc4uKWTAWLhAc9F9WElTTqmpocxyK9AchiLBhYvOJaQHovR/Y6A+pCCrCk/GFDTgDgbGg2fE3QM0Zz2rlzEOYOFtJa3r6h9akAXrvE3+7TY/Qpl/ulEW7+nIj44LQ42+0Oasx2OsIZhx5MDRWamJ6z3feH+7DmK1Q2vBY0zs+AHQMfFgRxzEu6zasS3r3CsuhLoC4Vny8v5eyQY8dzAKZxf/a5gqcYP+WtmyytFkndu9KxispxVDluA9r2kHrh5DVsJ69Wvux+4jOj3vsx2FfsG24cLv9vJx7O5PDKp01YPSopKfWgPOdJOJI1zgjKQozqFJxg77S5taX3D0OykvKenwf2Z4tm7cmV8y9PxmlAhX0OWxcIFFFKCSx+cmfW3nn2o9PSCZq4vcUyEK4cOgTgPfVAV856AjI7eVFzkhsQmw6qCMvieW0rIanHlvbHXm8wGVyUKGBsLGx/QCVgx7PPA07k4mDpr5a+xD8RQMAJnts0wNaFy44lmqqa2yZ6UllHuI4WAgaDHBAg50pIGDcacR1cUTi5Ua7cA62Kd5qB7R/Yvfy3NinseCi31wb02CeymrFoAfYaFBaoyrTwoRorBrgvMIUgbE0afsumh5G5E4wn+inFPfx6Le/ZRqXZUcEE9Qequ3vh+eO6T1CDifbvn37zGnWIge02/UOekwxBDWCB3bE3/4+YRM4N6fePjX4NzQHXpOPCrMJBoEJgWDBoz9r1iyj/4wf7zduDman91lzxU0rlgxpDQ0N7eZcsflaNuiLXeScBrThwYesrjq10a6RlOwhWpO3RUTPD2/7p9nOtysvumnVHAgtnl0XZymv4b6vWt64zdodd/3inyaVJLvMLc0d12D++eGvK+/+VFsCnPTsM+as89rfaGhiCY7KTKgR5X9J9ek/++J6q6sW8nlqFUE2c8OD85Ldzy1PPqpSWmMeUYINZe19NxoarBjoDUhKiT1VRRYBPbTTtGJOWjMR0Pz4AWJHXgxMtAmOKwSDn/eUdkjCMNx774DF1qRP0E8aAocJiNnBd9imUHy85XeqDh3ORDzraCoa12HS43jE8w8VD3HkuRWR3J4A7sF1ocVMej8XAYyWo6HFXdtxPEucCEdvDgLosj1HjvLCcNDmaHrW4C+1ktxtjfMAJXY3NN+XLONjXKghQAGvOyKdZSB86uvrTUDFjjwADhthyY7VD5ZI0er4EHhehIuPB+vyMAKen3GAhQB67vcNJXmJg6Tom3vvEZQs4WV54DmO53fnKKBPN2c9F3zfEXpfFByi2q/KgUEete6iVNeqwAVaH6rRrHpwpDvuIhoyRbnWLGTQNmYQ1SannzQrWn7ZdTckw7Unn9rdCA7SGL9PdImH3i27n1TE05Wt93klZRh4y2dCxhaJDE+2uPXZX1myj3rVpX954WMKoV2gUNwKc8rx20tK9tFVGnGcMuoMUboqa5GJ0dngt4AiTW40EUtu2KfY1rxIgIXW9cay2zZ5cKHXAADQ9+odbMp4ffknSiv+HeV2Z0IDACQ9EV1f07MBWNZ6CSqByrIP42llLXJHHADBFt6s94H2YVIhNPopkw9m0LZt2wxETKZYgyE4EFgIFZx5tXXyhqv9VYke8QdwT6g62tdbTLOZ4DS0JSYNUWZ4mqHdCA3MF6g2TAZ/AsIN86FOApuxgDbjqPLlMQQfWrpxR6MBD8EEvce2xdvuzZfoXMv68hu/I8SOSAn4mjljeettqrQrJhivpS9bpqVAARswc38E1JQpU2ylw1mCjzkMhfcXjxMRdrAtBAKfAwcNtEAaxpHjEG6YJTznuTPnksPHDifLly3Px1zMnTc36VvVNyy/RXQdpoVwZD5B73l+TJlCUXjx3O4UTZ9/0dLKrXKOoZHJjkvtLbKg1qkM8slDR5I3BMg6VaiFTpsCty2Fhttku1Imv66c5QTU4My7dc3vpIVJJRQ86adbWpOV2vhD9Z0WScrBomoO+uDVVHZV1TljWy81zi5XLn7sfoQFzKBZlVKvUI43hAnfB6aR2wjU2WjPXQ9hxeRk4vBSAD9UjkmOB9g1Ey9zw4sbkl9qp+AOmTdMSKgfv+PowmmEswrNgO0MCPl7gEKMmcj4AQj7xL5Fi0A/WcqjYZ/H962qqrIlIe5Doy/QZSYx/UWYoNUAgdNWt835HiD6tVmqgzYDXNbgeV8hlVnYMEXjc82aNTaJAS/OKxq0HbCY515OPDSrg4Pnx/lFXAHP4lQWIYV3msAlJjxr4a7hON6dj27eYFZhdnAvZ0DeJwQbwhDbnPEBMPSHhvnDdRHM+D3WqnYeDIT+8/yYOjhgcSQ+oiIpXINzWY7jXvgkMEVgCJgvfMcYT5wwMfmTagUg0GEnAJ3xQCji52FFADPQ+0RfEDDTpyuRppYdQ268MK6wARgEwUhcB7aF6cCyX6ldlp0CeqPgtgkn2Of827V+g4GNVMnUJb9KGW48Mg7tjT+ATw+UWaHsNBxDbvEV4yckd2z5e9D0AjOsgDVVsobgQ/iDKrmO+dH3k1rZr9aMvrNvOXzigd8pW446cdTQo5opwqdGecYt20+0dslW2kL0qTNkARrsH9puzERCCiOh+RzxsRHmHfYXBFgJQUUT0wj08P+jGXHuAXK0iV8LSs731yhmAU3A5GIycTxAYjL4/fwTrYDNyu8cxz0AcXfVOAcsAA6BQITggP4D8sBljAhZZZJ5bHetyjdjzxP9lbZLfex86Yj1b84F3IS/MskRbE5teV6W2OLnHz263hyN7vwDZEQkAi7W6GEa/pyMBZoeWm0MK+f0Akg806CBg5JuKo7ilJtVC0JifQz49Obf8XyYM7y/9Di64INNsMZO/+kLfeD/ODl9PwSCin4hhLDnYSa8N/rFvUZePdLGmrGhTzSfK/wfpyoMJtb09InrePw/90TQxH6VQvNX6dYz4vQ6PNsJv8UBxonRIq3+2qGwXQOfXlDlsA9rL/sXkiGSXlVKr9VGzS8y7zvJFGnVKjI4NFc9J3QlrJUfbfxXsl2VU9geO2QyzjDzzZtDj/83y4HXqAo05Bg7sWdXUqd48BHKV3/ZuLF5cLXfydS+rx1+7DJP8EnrAtGHPJbI7viLHYBcPtaYfnwhSe7nxtrWaXbWOfG90tMgtgfTtiGTOb1hJ+5r+tx2z5EL3vGxiH9LXyPd56wxiscy/p1rFRun+Pdiz55+xVnjkn5nfgwCH2Ecv4O4j+nz/F7pdxb3r9AzBSd1WD4tqek7B/SpocnHs7QFtgBqKpqSX+2MAlMqVYGTbLpWNlnlr/so15rnCbD9N2butqnkMEA5DzseeU2e40qyyQ6+A8rn94ZspmPbdyY9a/sng1Vkc6goUbWi2Nq3KFQsDhvLimAoE9CFDku/UAdifLznRk+DrxSo/RqFJnwhoMfHlxIMhSakAzML2PGzFTq/kKBx/4dT2FJCqtC9ssay3GfJArT3o5zniccmPS8KveM4P36WwE8rhvy71/zHjIrnQiEheYHg6kzQt3U61qDh/66Rz8pGZfcbMfcHROdO7HlNqZ67Jr1UConlNva8V8hxUqGEgN1yWwg5n6CeU4qeowJsi+y5k6/vVQ5+lbfq0j3praAaYu0RIHXy3EMZbQA6IZjuHWL/gtNd68f2WTzhsyZOORO51ITJAkna/i4F5HIEXDGAFRvLtDYrpd2ynte1XCzcfDz9t0JCK6vfaaHq/U8LqKxrlyMAYq1fTLhkHZclVOLvimn7TqL3qS5kgM3qnXvAS2RTt8qObd6y1RL9H1O+dAphnD7YbFFyJFt8W2C/SOCnGgr5v3HyUaPsEpkH/eTUgiVUyvZyhLcxgnCTPJ23Pr07dD6WvvGESEvlQi+91ATNAk852qzYREyDoZimLaS1ssBWTHum+1Po/FJATY9jRwVPoefJeo/pPpb7LuI+xsKjGHhL0fRy3llW//43oC8m0t/77b0ReG8E/q8j8B8w3vw1UzCKXgAAAABJRU5ErkJggg=="/>
          <p:cNvSpPr>
            <a:spLocks noChangeAspect="1" noChangeArrowheads="1"/>
          </p:cNvSpPr>
          <p:nvPr/>
        </p:nvSpPr>
        <p:spPr bwMode="auto">
          <a:xfrm>
            <a:off x="155575" y="-350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2"/>
            <a:ext cx="360040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33" y="196543"/>
            <a:ext cx="4956727" cy="1272374"/>
          </a:xfrm>
          <a:prstGeom prst="rect">
            <a:avLst/>
          </a:prstGeom>
        </p:spPr>
      </p:pic>
      <p:pic>
        <p:nvPicPr>
          <p:cNvPr id="16" name="Picture 2" descr="http://www.thca.tsinghua.edu.cn/en/skins/my_monobook/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32" y="196543"/>
            <a:ext cx="3155487" cy="127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spd="slow" advTm="144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10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API Measurement &amp; Observation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213" y="1441519"/>
            <a:ext cx="976714" cy="9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76305" y="3356992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47664" y="1052737"/>
            <a:ext cx="428725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There is a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remarkable latency gap </a:t>
            </a:r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between web API and native client</a:t>
            </a:r>
            <a:endParaRPr lang="zh-CN" altLang="en-US" sz="24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7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395536" y="5359254"/>
            <a:ext cx="1110020" cy="12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628056" y="5517232"/>
            <a:ext cx="676036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 can </a:t>
            </a: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adopt capabilities </a:t>
            </a:r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clients and exploit </a:t>
            </a: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similar traits among different file versions</a:t>
            </a:r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to reduce data traffic and shorten sync time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228184" y="3356992"/>
            <a:ext cx="2799576" cy="1608959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large proportion of files can be compressed and </a:t>
            </a:r>
            <a:r>
              <a:rPr lang="en-US" altLang="zh-CN" sz="22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deduplicated</a:t>
            </a:r>
            <a:endParaRPr lang="zh-CN" altLang="en-US" sz="2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1" name="肘形连接符 27"/>
          <p:cNvCxnSpPr/>
          <p:nvPr/>
        </p:nvCxnSpPr>
        <p:spPr>
          <a:xfrm>
            <a:off x="7884368" y="5037959"/>
            <a:ext cx="0" cy="46752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60" y="2653258"/>
            <a:ext cx="4305300" cy="2647950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>
            <a:off x="4579936" y="2868624"/>
            <a:ext cx="9386" cy="1208448"/>
          </a:xfrm>
          <a:prstGeom prst="straightConnector1">
            <a:avLst/>
          </a:prstGeom>
          <a:ln w="38100">
            <a:solidFill>
              <a:srgbClr val="FF3C3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445306" y="2859599"/>
            <a:ext cx="270710" cy="0"/>
          </a:xfrm>
          <a:prstGeom prst="line">
            <a:avLst/>
          </a:prstGeom>
          <a:ln w="38100">
            <a:solidFill>
              <a:srgbClr val="FF3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标注 12"/>
          <p:cNvSpPr/>
          <p:nvPr/>
        </p:nvSpPr>
        <p:spPr>
          <a:xfrm>
            <a:off x="6012160" y="908720"/>
            <a:ext cx="3035117" cy="1849209"/>
          </a:xfrm>
          <a:prstGeom prst="wedgeRoundRectCallout">
            <a:avLst>
              <a:gd name="adj1" fmla="val -52916"/>
              <a:gd name="adj2" fmla="val 71000"/>
              <a:gd name="adj3" fmla="val 16667"/>
            </a:avLst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Latency of Dropbox API and client upload </a:t>
            </a:r>
            <a:r>
              <a:rPr lang="en-US" altLang="zh-CN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download (a large file with little modified, a batch of small files)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7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35313" y="427311"/>
            <a:ext cx="2273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791771" y="1069793"/>
            <a:ext cx="36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691682" y="1521281"/>
            <a:ext cx="6048672" cy="818440"/>
            <a:chOff x="2375312" y="617384"/>
            <a:chExt cx="4332908" cy="818440"/>
          </a:xfrm>
        </p:grpSpPr>
        <p:sp>
          <p:nvSpPr>
            <p:cNvPr id="29" name="文本框 6"/>
            <p:cNvSpPr txBox="1"/>
            <p:nvPr/>
          </p:nvSpPr>
          <p:spPr>
            <a:xfrm>
              <a:off x="2375312" y="617384"/>
              <a:ext cx="4305576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①</a:t>
              </a:r>
              <a:r>
                <a:rPr lang="zh-CN" altLang="en-US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</a:t>
              </a: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Background &amp; Motivation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691681" y="2505670"/>
            <a:ext cx="6006373" cy="789854"/>
            <a:chOff x="2375312" y="645970"/>
            <a:chExt cx="4332908" cy="789854"/>
          </a:xfrm>
        </p:grpSpPr>
        <p:sp>
          <p:nvSpPr>
            <p:cNvPr id="43" name="文本框 6"/>
            <p:cNvSpPr txBox="1"/>
            <p:nvPr/>
          </p:nvSpPr>
          <p:spPr>
            <a:xfrm>
              <a:off x="2375312" y="645970"/>
              <a:ext cx="4260893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accent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②  </a:t>
              </a:r>
              <a:r>
                <a:rPr lang="en-US" altLang="zh-CN" sz="3200" b="1" dirty="0" err="1" smtClean="0">
                  <a:solidFill>
                    <a:schemeClr val="accent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CoCloud</a:t>
              </a:r>
              <a:r>
                <a:rPr lang="en-US" altLang="zh-CN" sz="3200" b="1" dirty="0" smtClean="0">
                  <a:solidFill>
                    <a:schemeClr val="accent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Design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691680" y="3513782"/>
            <a:ext cx="6480722" cy="830997"/>
            <a:chOff x="2384325" y="689392"/>
            <a:chExt cx="4645678" cy="830997"/>
          </a:xfrm>
        </p:grpSpPr>
        <p:sp>
          <p:nvSpPr>
            <p:cNvPr id="51" name="文本框 6"/>
            <p:cNvSpPr txBox="1"/>
            <p:nvPr/>
          </p:nvSpPr>
          <p:spPr>
            <a:xfrm>
              <a:off x="2384325" y="689392"/>
              <a:ext cx="4645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③  Implementation &amp; Evaluation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419994" y="1468706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1682" y="4593902"/>
            <a:ext cx="6120680" cy="830997"/>
            <a:chOff x="2375312" y="617384"/>
            <a:chExt cx="4425219" cy="830997"/>
          </a:xfrm>
        </p:grpSpPr>
        <p:sp>
          <p:nvSpPr>
            <p:cNvPr id="55" name="文本框 6"/>
            <p:cNvSpPr txBox="1"/>
            <p:nvPr/>
          </p:nvSpPr>
          <p:spPr>
            <a:xfrm>
              <a:off x="2375312" y="617384"/>
              <a:ext cx="4425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④</a:t>
              </a: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Summary of Contributions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71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Collaboration with </a:t>
            </a:r>
            <a:r>
              <a:rPr lang="en-US" altLang="zh-CN" u="sng" dirty="0" err="1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CoCloud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81" y="836712"/>
            <a:ext cx="6608303" cy="28994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92089" y="3933056"/>
            <a:ext cx="698477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Objective: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 achieve sound user-perceived performance for cross-cloud file collaboration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01" y="4836061"/>
            <a:ext cx="8363271" cy="1545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altLang="zh-CN" sz="220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Deploy a series of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proxies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close to the clouds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involved</a:t>
            </a:r>
          </a:p>
          <a:p>
            <a:pPr marL="190500" indent="-190500">
              <a:spcBef>
                <a:spcPts val="600"/>
              </a:spcBef>
            </a:pPr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Devise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 inter-proxy advanced transfer protocol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integrate data sync techniques (</a:t>
            </a:r>
            <a:r>
              <a:rPr lang="en-US" altLang="zh-CN" sz="2200" dirty="0" err="1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deduplication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compression, bundling)</a:t>
            </a:r>
          </a:p>
          <a:p>
            <a:pPr>
              <a:spcBef>
                <a:spcPts val="600"/>
              </a:spcBef>
            </a:pPr>
            <a:r>
              <a:rPr lang="en-US" altLang="zh-CN" sz="220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2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esign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control mechanisms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boost collaboration efficiency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589524"/>
            <a:ext cx="576064" cy="4713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00" y="2826849"/>
            <a:ext cx="383925" cy="3141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826849"/>
            <a:ext cx="383925" cy="3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System Framework of </a:t>
            </a:r>
            <a:r>
              <a:rPr lang="en-US" altLang="zh-CN" u="sng" dirty="0" err="1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CoCloud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57062"/>
            <a:ext cx="7202517" cy="342021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6553201" y="1052736"/>
            <a:ext cx="2133600" cy="1956866"/>
          </a:xfrm>
          <a:prstGeom prst="wedgeRoundRectCallout">
            <a:avLst>
              <a:gd name="adj1" fmla="val -78742"/>
              <a:gd name="adj2" fmla="val 41422"/>
              <a:gd name="adj3" fmla="val 16667"/>
            </a:avLst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Interact with nearby cloud by web APIs and with peer proxies by the protocol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07504" y="5463684"/>
            <a:ext cx="2376264" cy="1249809"/>
          </a:xfrm>
          <a:prstGeom prst="wedgeRoundRectCallout">
            <a:avLst>
              <a:gd name="adj1" fmla="val 36467"/>
              <a:gd name="adj2" fmla="val -65105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Authorize users;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Monitor and notify file updates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004048" y="5731824"/>
            <a:ext cx="3096344" cy="981670"/>
          </a:xfrm>
          <a:prstGeom prst="wedgeRoundRectCallout">
            <a:avLst>
              <a:gd name="adj1" fmla="val -40784"/>
              <a:gd name="adj2" fmla="val -65635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Handle update notifications by selecting proxies for file transfer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0226" y="1082020"/>
            <a:ext cx="5035950" cy="1194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CoCloud</a:t>
            </a:r>
            <a:r>
              <a:rPr lang="en-US" altLang="zh-CN" sz="2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fulfills </a:t>
            </a:r>
            <a:r>
              <a:rPr lang="en-US" altLang="zh-CN" sz="2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 collaboration based </a:t>
            </a:r>
            <a:r>
              <a:rPr lang="en-US" altLang="zh-CN" sz="2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interaction </a:t>
            </a:r>
            <a:r>
              <a:rPr lang="en-US" altLang="zh-CN" sz="2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among </a:t>
            </a:r>
            <a:r>
              <a:rPr lang="en-US" altLang="zh-CN" sz="2200" i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Client</a:t>
            </a:r>
            <a:r>
              <a:rPr lang="en-US" altLang="zh-CN" sz="2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200" i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 Server</a:t>
            </a:r>
            <a:r>
              <a:rPr lang="en-US" altLang="zh-CN" sz="2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2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00" i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Cloud Proxy</a:t>
            </a:r>
            <a:endParaRPr lang="zh-CN" altLang="en-US" sz="2200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3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9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Cloud Proxy Deployment Scheme</a:t>
            </a:r>
            <a:endParaRPr lang="zh-CN" altLang="en-US" sz="39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标注 7"/>
              <p:cNvSpPr/>
              <p:nvPr/>
            </p:nvSpPr>
            <p:spPr>
              <a:xfrm>
                <a:off x="6948264" y="938080"/>
                <a:ext cx="2088232" cy="1411426"/>
              </a:xfrm>
              <a:prstGeom prst="wedgeRoundRectCallout">
                <a:avLst>
                  <a:gd name="adj1" fmla="val -62272"/>
                  <a:gd name="adj2" fmla="val 15081"/>
                  <a:gd name="adj3" fmla="val 16667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𝐴𝑐𝑐𝑜𝑟𝑑𝑖𝑛𝑔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</m:oMath>
                  </m:oMathPara>
                </a14:m>
                <a:endParaRPr lang="en-US" altLang="zh-CN" sz="24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𝑂𝑏𝑠𝑒𝑟𝑣𝑎𝑡𝑖𝑜𝑛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8" name="圆角矩形标注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938080"/>
                <a:ext cx="2088232" cy="1411426"/>
              </a:xfrm>
              <a:prstGeom prst="wedgeRoundRectCallout">
                <a:avLst>
                  <a:gd name="adj1" fmla="val -62272"/>
                  <a:gd name="adj2" fmla="val 15081"/>
                  <a:gd name="adj3" fmla="val 16667"/>
                </a:avLst>
              </a:prstGeom>
              <a:blipFill rotWithShape="0">
                <a:blip r:embed="rId3"/>
                <a:stretch>
                  <a:fillRect r="-232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755576" y="1052736"/>
            <a:ext cx="5972054" cy="1165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Proxy-per-cloud network architecture:</a:t>
            </a:r>
            <a:r>
              <a:rPr lang="en-US" altLang="zh-CN" sz="2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one or several proxies are deployed nearby each cloud for efficient data access</a:t>
            </a:r>
            <a:endParaRPr lang="zh-CN" altLang="en-US" sz="2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60166" y="2420888"/>
            <a:ext cx="1872208" cy="79208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Centralized Cloud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60166" y="4306334"/>
            <a:ext cx="1872208" cy="792088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Multi-node Cloud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4" descr="http://www.9spokes.com/assets/Uploads/dropbox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06"/>
          <a:stretch/>
        </p:blipFill>
        <p:spPr bwMode="auto">
          <a:xfrm>
            <a:off x="5727953" y="2481732"/>
            <a:ext cx="932279" cy="8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2627784" y="2487312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(Cloud service with centralized servers)</a:t>
            </a:r>
            <a:endParaRPr lang="zh-CN" altLang="en-US" sz="2000" b="1" i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8520" y="3379639"/>
            <a:ext cx="767191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6225" indent="-276225"/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Deploy </a:t>
            </a:r>
            <a:r>
              <a:rPr lang="en-US" altLang="zh-CN" sz="2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source and destination proxies with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stably low upload and download transfer latency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respectively</a:t>
            </a:r>
            <a:endParaRPr lang="zh-CN" altLang="en-US" sz="2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27784" y="4390536"/>
            <a:ext cx="295232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(Cloud service adopting multiple edge nodes)</a:t>
            </a:r>
            <a:endParaRPr lang="zh-CN" altLang="en-US" sz="2000" b="1" i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8" name="Picture 16" descr="http://ansonalex.com/wp-content/uploads/2012/12/google-drive-tutorial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0"/>
          <a:stretch/>
        </p:blipFill>
        <p:spPr bwMode="auto">
          <a:xfrm>
            <a:off x="5515275" y="4149080"/>
            <a:ext cx="1144957" cy="11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827584" y="5345340"/>
            <a:ext cx="7488832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6225" indent="-276225"/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Obtain cloud nodes by DNS resolution, and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periodically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pick out cloud proxies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</a:t>
            </a:r>
            <a:r>
              <a:rPr lang="en-US" altLang="zh-CN" sz="22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top download and upload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bandwidth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cloud nodes from geo-distributed proxy set</a:t>
            </a:r>
            <a:endParaRPr lang="en-US" altLang="zh-CN" sz="2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2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9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Inter-Proxy Transfer Optimization</a:t>
            </a:r>
            <a:endParaRPr lang="zh-CN" altLang="en-US" sz="39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1052736"/>
            <a:ext cx="5904656" cy="1820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Inter-proxy advanced transfer protocol: </a:t>
            </a:r>
            <a:r>
              <a:rPr lang="en-US" altLang="zh-CN" sz="2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integrate advanced data sync mechanisms 	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 </a:t>
            </a:r>
            <a:r>
              <a:rPr lang="en-US" altLang="zh-CN" sz="2000" b="1" i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adaptively-chunked </a:t>
            </a:r>
            <a:r>
              <a:rPr lang="en-US" altLang="zh-CN" sz="2000" b="1" i="1" dirty="0" err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deduplication</a:t>
            </a: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i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 </a:t>
            </a:r>
            <a:r>
              <a:rPr lang="en-US" altLang="zh-CN" sz="2000" b="1" i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wisely-adjusted compression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sz="2000" b="1" i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 </a:t>
            </a:r>
            <a:r>
              <a:rPr lang="en-US" altLang="zh-CN" sz="2000" b="1" i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multi-level bundling</a:t>
            </a:r>
            <a:endParaRPr lang="zh-CN" altLang="en-US" sz="2000" b="1" i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60166" y="2996952"/>
            <a:ext cx="2803722" cy="7920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Adaptively-Chunked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Deduplication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568" y="3861048"/>
            <a:ext cx="8064896" cy="1184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altLang="zh-CN" sz="20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re-designated chunk size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</a:t>
            </a:r>
            <a:r>
              <a:rPr lang="en-US" altLang="zh-CN" sz="22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rsync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algorithm it not the best</a:t>
            </a:r>
            <a:endParaRPr lang="en-US" altLang="zh-CN" sz="2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1775" indent="-231775">
              <a:spcBef>
                <a:spcPts val="600"/>
              </a:spcBef>
            </a:pPr>
            <a:r>
              <a:rPr lang="en-US" altLang="zh-CN" sz="2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Deduplication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ratio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(eliminated parts / original file)</a:t>
            </a:r>
            <a:r>
              <a:rPr lang="en-US" altLang="zh-CN" sz="22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determined by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 content </a:t>
            </a:r>
            <a:r>
              <a:rPr lang="en-US" altLang="zh-CN" sz="20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(size, type…)</a:t>
            </a:r>
            <a:r>
              <a:rPr lang="en-US" altLang="zh-CN" sz="20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in-used chunk size</a:t>
            </a:r>
          </a:p>
        </p:txBody>
      </p:sp>
      <p:sp>
        <p:nvSpPr>
          <p:cNvPr id="20" name="矩形 19"/>
          <p:cNvSpPr/>
          <p:nvPr/>
        </p:nvSpPr>
        <p:spPr>
          <a:xfrm>
            <a:off x="3677072" y="3140968"/>
            <a:ext cx="52874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b="1" i="1" dirty="0" err="1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Deduplication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transmitting only modified parts to save network bandwidth, especially for large files)</a:t>
            </a:r>
            <a:endParaRPr lang="zh-CN" altLang="en-US" b="1" i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3568" y="5124380"/>
            <a:ext cx="8280920" cy="1184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 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P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redict 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optimal chunk size (</a:t>
            </a:r>
            <a:r>
              <a:rPr lang="en-US" altLang="zh-CN" sz="2200" b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consistent among file versions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pPr marL="273050" indent="-273050">
              <a:spcBef>
                <a:spcPts val="600"/>
              </a:spcBef>
            </a:pP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djust the chunk size for next time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locally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typical 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chunk sizes </a:t>
            </a:r>
            <a:r>
              <a:rPr lang="en-US" altLang="zh-CN" sz="2200" i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idle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time 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destination proxy</a:t>
            </a:r>
            <a:endParaRPr lang="zh-CN" altLang="en-US" sz="2200" dirty="0">
              <a:solidFill>
                <a:srgbClr val="00206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标注 7"/>
              <p:cNvSpPr/>
              <p:nvPr/>
            </p:nvSpPr>
            <p:spPr>
              <a:xfrm>
                <a:off x="6804248" y="938080"/>
                <a:ext cx="2232248" cy="1411426"/>
              </a:xfrm>
              <a:prstGeom prst="wedgeRoundRectCallout">
                <a:avLst>
                  <a:gd name="adj1" fmla="val -58967"/>
                  <a:gd name="adj2" fmla="val 30972"/>
                  <a:gd name="adj3" fmla="val 16667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𝐴𝑐𝑐𝑜𝑟𝑑𝑖𝑛𝑔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</m:oMath>
                  </m:oMathPara>
                </a14:m>
                <a:endParaRPr lang="en-US" altLang="zh-CN" sz="24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𝑂𝑏𝑠𝑒𝑟𝑣𝑎𝑡𝑖𝑜𝑛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𝐼𝐼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8" name="圆角矩形标注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938080"/>
                <a:ext cx="2232248" cy="1411426"/>
              </a:xfrm>
              <a:prstGeom prst="wedgeRoundRectCallout">
                <a:avLst>
                  <a:gd name="adj1" fmla="val -58967"/>
                  <a:gd name="adj2" fmla="val 30972"/>
                  <a:gd name="adj3" fmla="val 16667"/>
                </a:avLst>
              </a:prstGeom>
              <a:blipFill rotWithShape="0">
                <a:blip r:embed="rId3"/>
                <a:stretch>
                  <a:fillRect r="-99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3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9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Inter-Proxy Transfer Optimization</a:t>
            </a:r>
            <a:endParaRPr lang="zh-CN" altLang="en-US" sz="39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60166" y="955003"/>
            <a:ext cx="2587698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Wisely-Adjusted Compression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568" y="1904345"/>
            <a:ext cx="813690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altLang="zh-CN" sz="2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Compression ratio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(size before </a:t>
            </a:r>
            <a:r>
              <a:rPr lang="en-US" altLang="zh-CN" sz="2200" i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compr</a:t>
            </a:r>
            <a:r>
              <a:rPr lang="en-US" altLang="zh-CN" sz="22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/ size after </a:t>
            </a:r>
            <a:r>
              <a:rPr lang="en-US" altLang="zh-CN" sz="2200" i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compr</a:t>
            </a:r>
            <a:r>
              <a:rPr lang="en-US" altLang="zh-CN" sz="22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.)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determined by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compression algorithm 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 structure</a:t>
            </a:r>
          </a:p>
        </p:txBody>
      </p:sp>
      <p:sp>
        <p:nvSpPr>
          <p:cNvPr id="20" name="矩形 19"/>
          <p:cNvSpPr/>
          <p:nvPr/>
        </p:nvSpPr>
        <p:spPr>
          <a:xfrm>
            <a:off x="3491880" y="1054477"/>
            <a:ext cx="51949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b="1" i="1" dirty="0" smtClean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Compression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using algorithms like </a:t>
            </a:r>
            <a:r>
              <a:rPr lang="en-US" altLang="zh-CN" i="1" dirty="0" err="1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gzip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bzip2, </a:t>
            </a:r>
            <a:r>
              <a:rPr lang="en-US" altLang="zh-CN" i="1" dirty="0" err="1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zlib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to reduce traffic overhead at different levels)</a:t>
            </a:r>
            <a:endParaRPr lang="zh-CN" altLang="en-US" b="1" i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3568" y="2748116"/>
            <a:ext cx="8136904" cy="1184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 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C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ompression algorithms are selected based on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historic ratios</a:t>
            </a:r>
            <a:endParaRPr lang="en-US" altLang="zh-CN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73050" indent="-273050">
              <a:spcBef>
                <a:spcPts val="600"/>
              </a:spcBef>
            </a:pP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err="1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</a:t>
            </a:r>
            <a:r>
              <a:rPr lang="en-US" altLang="zh-CN" sz="2200" dirty="0" err="1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eduplication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compression scheme is decided by </a:t>
            </a:r>
            <a:r>
              <a:rPr lang="en-US" altLang="zh-CN" sz="22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comparison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relative computation and transfer rate</a:t>
            </a:r>
            <a:endParaRPr lang="zh-CN" altLang="en-US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99592" y="4581128"/>
            <a:ext cx="2232248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Multi-Level Bundling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75856" y="4149080"/>
            <a:ext cx="5410944" cy="186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 A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persistent connection 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and </a:t>
            </a:r>
            <a:r>
              <a:rPr lang="en-US" altLang="zh-CN" sz="2200" i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asynchronous ACKs 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are adopted between proxies for all buffered files</a:t>
            </a:r>
            <a:endParaRPr lang="en-US" altLang="zh-CN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73050" indent="-273050"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</a:t>
            </a:r>
            <a:r>
              <a:rPr lang="en-US" altLang="zh-CN" sz="22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A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bundled transfer block 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is built with as many cached small files as possible</a:t>
            </a:r>
            <a:endParaRPr lang="zh-CN" altLang="en-US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01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2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3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Inter-Proxy Advanced Transfer Protocol</a:t>
            </a:r>
            <a:endParaRPr lang="zh-CN" altLang="en-US" sz="33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584" y="3861048"/>
            <a:ext cx="7416824" cy="2708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 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Step 0: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Download updated files from source cloud</a:t>
            </a:r>
            <a:endParaRPr lang="en-US" altLang="zh-CN" sz="2000" dirty="0">
              <a:solidFill>
                <a:srgbClr val="00206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Wingdings 2" panose="05020102010507070707" pitchFamily="18" charset="2"/>
            </a:endParaRP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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Step 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1: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Batch and send metadata to compare 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file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version</a:t>
            </a:r>
            <a:endParaRPr lang="en-US" altLang="zh-CN" sz="2000" dirty="0">
              <a:solidFill>
                <a:srgbClr val="00206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Wingdings 2" panose="05020102010507070707" pitchFamily="18" charset="2"/>
            </a:endParaRP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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Step 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2: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Adopt the aforementioned optimization schemes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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Step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3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: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Transfer 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blocks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in 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a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connection with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async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ACKs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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Step 4: Rebuild the transferred data into files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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Step </a:t>
            </a:r>
            <a:r>
              <a:rPr lang="en-US" altLang="zh-CN" sz="20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5: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Upload received files to destination cloud</a:t>
            </a:r>
          </a:p>
          <a:p>
            <a:pPr>
              <a:spcBef>
                <a:spcPts val="600"/>
              </a:spcBef>
            </a:pPr>
            <a:r>
              <a:rPr lang="en-US" altLang="zh-CN" sz="2000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(</a:t>
            </a:r>
            <a:r>
              <a:rPr lang="en-US" altLang="zh-CN" sz="2000" i="1" dirty="0" err="1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Deduplication</a:t>
            </a:r>
            <a:r>
              <a:rPr lang="en-US" altLang="zh-CN" sz="2000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 </a:t>
            </a:r>
            <a:r>
              <a:rPr lang="en-US" altLang="zh-CN" sz="2000" i="1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and compression </a:t>
            </a:r>
            <a:r>
              <a:rPr lang="en-US" altLang="zh-CN" sz="2000" i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ratios are predicted in idle time)</a:t>
            </a:r>
            <a:endParaRPr lang="en-US" altLang="zh-CN" sz="2000" i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Wingdings 2" panose="05020102010507070707" pitchFamily="18" charset="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1849"/>
            <a:ext cx="8788404" cy="28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4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Collaboration Control Mechanisms</a:t>
            </a:r>
            <a:endParaRPr lang="zh-CN" altLang="en-US" sz="34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20" y="974839"/>
            <a:ext cx="7418488" cy="3098995"/>
          </a:xfrm>
          <a:prstGeom prst="rect">
            <a:avLst/>
          </a:prstGeom>
        </p:spPr>
      </p:pic>
      <p:cxnSp>
        <p:nvCxnSpPr>
          <p:cNvPr id="7" name="肘形连接符 27"/>
          <p:cNvCxnSpPr/>
          <p:nvPr/>
        </p:nvCxnSpPr>
        <p:spPr>
          <a:xfrm>
            <a:off x="1547664" y="3717032"/>
            <a:ext cx="0" cy="72008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79512" y="4455115"/>
            <a:ext cx="3816424" cy="156617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>
              <a:spcAft>
                <a:spcPts val="600"/>
              </a:spcAft>
            </a:pP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Notify file updates to server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batch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every short period</a:t>
            </a:r>
          </a:p>
          <a:p>
            <a:pPr marL="231775" indent="-231775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Eliminate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edundant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or unnecessary updates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locally</a:t>
            </a:r>
            <a:endParaRPr lang="zh-CN" altLang="en-US" sz="2000" b="1" i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9" name="肘形连接符 27"/>
          <p:cNvCxnSpPr/>
          <p:nvPr/>
        </p:nvCxnSpPr>
        <p:spPr>
          <a:xfrm>
            <a:off x="6804248" y="3789040"/>
            <a:ext cx="0" cy="50405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355976" y="4293097"/>
            <a:ext cx="4032448" cy="18439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0" indent="-190500">
              <a:spcAft>
                <a:spcPts val="600"/>
              </a:spcAft>
            </a:pP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Classify file updates by cloud</a:t>
            </a:r>
          </a:p>
          <a:p>
            <a:pPr marL="190500" indent="-190500">
              <a:spcAft>
                <a:spcPts val="600"/>
              </a:spcAft>
            </a:pP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Schedule proxies with top bandwidth to serve operations</a:t>
            </a:r>
            <a:endParaRPr lang="en-US" altLang="zh-CN" sz="2000" i="1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190500" indent="-190500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Feed back update status of each file </a:t>
            </a:r>
            <a:r>
              <a:rPr lang="en-US" altLang="zh-CN" sz="2000" b="1" i="1" dirty="0" smtClean="0">
                <a:solidFill>
                  <a:schemeClr val="accen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real time</a:t>
            </a:r>
            <a:endParaRPr lang="zh-CN" altLang="en-US" sz="2000" b="1" i="1" dirty="0">
              <a:solidFill>
                <a:schemeClr val="accent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6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35313" y="427311"/>
            <a:ext cx="2273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791771" y="1069793"/>
            <a:ext cx="36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691682" y="1521281"/>
            <a:ext cx="6048672" cy="818440"/>
            <a:chOff x="2375312" y="617384"/>
            <a:chExt cx="4332908" cy="818440"/>
          </a:xfrm>
        </p:grpSpPr>
        <p:sp>
          <p:nvSpPr>
            <p:cNvPr id="29" name="文本框 6"/>
            <p:cNvSpPr txBox="1"/>
            <p:nvPr/>
          </p:nvSpPr>
          <p:spPr>
            <a:xfrm>
              <a:off x="2375312" y="617384"/>
              <a:ext cx="4305576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①</a:t>
              </a:r>
              <a:r>
                <a:rPr lang="zh-CN" altLang="en-US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</a:t>
              </a: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Background &amp; Motivation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691681" y="2505670"/>
            <a:ext cx="6006373" cy="789854"/>
            <a:chOff x="2375312" y="645970"/>
            <a:chExt cx="4332908" cy="789854"/>
          </a:xfrm>
        </p:grpSpPr>
        <p:sp>
          <p:nvSpPr>
            <p:cNvPr id="43" name="文本框 6"/>
            <p:cNvSpPr txBox="1"/>
            <p:nvPr/>
          </p:nvSpPr>
          <p:spPr>
            <a:xfrm>
              <a:off x="2375312" y="645970"/>
              <a:ext cx="4260893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②  </a:t>
              </a:r>
              <a:r>
                <a:rPr lang="en-US" altLang="zh-CN" sz="3200" b="1" dirty="0" err="1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CoCloud</a:t>
              </a: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Design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691680" y="3513782"/>
            <a:ext cx="6480722" cy="779314"/>
            <a:chOff x="2384325" y="689392"/>
            <a:chExt cx="4645678" cy="779314"/>
          </a:xfrm>
        </p:grpSpPr>
        <p:sp>
          <p:nvSpPr>
            <p:cNvPr id="51" name="文本框 6"/>
            <p:cNvSpPr txBox="1"/>
            <p:nvPr/>
          </p:nvSpPr>
          <p:spPr>
            <a:xfrm>
              <a:off x="2384325" y="689392"/>
              <a:ext cx="4645678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accent3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③  Implementation &amp; Evaluation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419994" y="1468706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1682" y="4593902"/>
            <a:ext cx="6120680" cy="830997"/>
            <a:chOff x="2375312" y="617384"/>
            <a:chExt cx="4425219" cy="830997"/>
          </a:xfrm>
        </p:grpSpPr>
        <p:sp>
          <p:nvSpPr>
            <p:cNvPr id="55" name="文本框 6"/>
            <p:cNvSpPr txBox="1"/>
            <p:nvPr/>
          </p:nvSpPr>
          <p:spPr>
            <a:xfrm>
              <a:off x="2375312" y="617384"/>
              <a:ext cx="4425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④</a:t>
              </a: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Summary of Contributions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9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35313" y="427311"/>
            <a:ext cx="2273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791771" y="1069793"/>
            <a:ext cx="36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691682" y="1521281"/>
            <a:ext cx="6048672" cy="818440"/>
            <a:chOff x="2375312" y="617384"/>
            <a:chExt cx="4332908" cy="818440"/>
          </a:xfrm>
        </p:grpSpPr>
        <p:sp>
          <p:nvSpPr>
            <p:cNvPr id="29" name="文本框 6"/>
            <p:cNvSpPr txBox="1"/>
            <p:nvPr/>
          </p:nvSpPr>
          <p:spPr>
            <a:xfrm>
              <a:off x="2375312" y="617384"/>
              <a:ext cx="4305576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accent6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①</a:t>
              </a:r>
              <a:r>
                <a:rPr lang="zh-CN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</a:t>
              </a:r>
              <a:r>
                <a:rPr lang="en-US" altLang="zh-CN" sz="3200" b="1" dirty="0" smtClean="0">
                  <a:solidFill>
                    <a:schemeClr val="accent6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Background &amp; Motivation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691681" y="2505670"/>
            <a:ext cx="6006373" cy="789854"/>
            <a:chOff x="2375312" y="645970"/>
            <a:chExt cx="4332908" cy="789854"/>
          </a:xfrm>
        </p:grpSpPr>
        <p:sp>
          <p:nvSpPr>
            <p:cNvPr id="43" name="文本框 6"/>
            <p:cNvSpPr txBox="1"/>
            <p:nvPr/>
          </p:nvSpPr>
          <p:spPr>
            <a:xfrm>
              <a:off x="2375312" y="645970"/>
              <a:ext cx="4260893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accent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②  </a:t>
              </a:r>
              <a:r>
                <a:rPr lang="en-US" altLang="zh-CN" sz="3200" b="1" dirty="0" err="1" smtClean="0">
                  <a:solidFill>
                    <a:schemeClr val="accent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CoCloud</a:t>
              </a:r>
              <a:r>
                <a:rPr lang="en-US" altLang="zh-CN" sz="3200" b="1" dirty="0" smtClean="0">
                  <a:solidFill>
                    <a:schemeClr val="accent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Design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691680" y="3513782"/>
            <a:ext cx="6480722" cy="779314"/>
            <a:chOff x="2384325" y="689392"/>
            <a:chExt cx="4645678" cy="779314"/>
          </a:xfrm>
        </p:grpSpPr>
        <p:sp>
          <p:nvSpPr>
            <p:cNvPr id="51" name="文本框 6"/>
            <p:cNvSpPr txBox="1"/>
            <p:nvPr/>
          </p:nvSpPr>
          <p:spPr>
            <a:xfrm>
              <a:off x="2384325" y="689392"/>
              <a:ext cx="4645678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accent3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③  Implementation &amp; Evaluation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419994" y="1468706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1682" y="4593902"/>
            <a:ext cx="6120680" cy="830997"/>
            <a:chOff x="2375312" y="617384"/>
            <a:chExt cx="4425219" cy="830997"/>
          </a:xfrm>
        </p:grpSpPr>
        <p:sp>
          <p:nvSpPr>
            <p:cNvPr id="55" name="文本框 6"/>
            <p:cNvSpPr txBox="1"/>
            <p:nvPr/>
          </p:nvSpPr>
          <p:spPr>
            <a:xfrm>
              <a:off x="2375312" y="617384"/>
              <a:ext cx="4425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④</a:t>
              </a:r>
              <a:r>
                <a:rPr lang="en-US" altLang="zh-CN" sz="3200" b="1" dirty="0" smtClean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Summary of Contributions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34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Prototype and Experiment Setup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1560" y="4941168"/>
            <a:ext cx="7427167" cy="1578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>
              <a:spcBef>
                <a:spcPts val="600"/>
              </a:spcBef>
            </a:pPr>
            <a:r>
              <a:rPr lang="en-US" altLang="zh-CN" sz="220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AWS EC2 and </a:t>
            </a:r>
            <a:r>
              <a:rPr lang="en-US" altLang="zh-CN" sz="2200" dirty="0" err="1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Aliyun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ECS nodes serve as cloud proxies, </a:t>
            </a:r>
            <a:r>
              <a:rPr lang="en-US" altLang="zh-CN" sz="22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selected based on periodical latency measurement)</a:t>
            </a:r>
          </a:p>
          <a:p>
            <a:pPr marL="231775" indent="-231775">
              <a:spcBef>
                <a:spcPts val="600"/>
              </a:spcBef>
            </a:pPr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Control server is deployed on </a:t>
            </a:r>
            <a:r>
              <a:rPr lang="en-US" altLang="zh-CN" sz="2200" dirty="0" err="1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Aliyun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Silicon Valley node (with little latency to all proxies)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095995"/>
            <a:ext cx="800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i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Prototype</a:t>
            </a:r>
            <a:r>
              <a:rPr lang="en-US" altLang="zh-CN" sz="20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supports efficient file collaboration among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four popular clouds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20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Dropbox, Google Drive, </a:t>
            </a:r>
            <a:r>
              <a:rPr lang="en-US" altLang="zh-CN" sz="2000" i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OneDrive</a:t>
            </a:r>
            <a:r>
              <a:rPr lang="en-US" altLang="zh-CN" sz="20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i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Baidu</a:t>
            </a:r>
            <a:r>
              <a:rPr lang="en-US" altLang="zh-CN" sz="20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PCS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5000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lines of codes)</a:t>
            </a:r>
          </a:p>
        </p:txBody>
      </p:sp>
      <p:sp>
        <p:nvSpPr>
          <p:cNvPr id="8" name="矩形 7"/>
          <p:cNvSpPr/>
          <p:nvPr/>
        </p:nvSpPr>
        <p:spPr>
          <a:xfrm>
            <a:off x="827584" y="4077072"/>
            <a:ext cx="6411147" cy="46166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☞</a:t>
            </a:r>
            <a:r>
              <a:rPr lang="en-US" altLang="zh-CN" sz="2000" dirty="0" smtClean="0"/>
              <a:t> Available at  </a:t>
            </a:r>
            <a:r>
              <a:rPr lang="en-US" altLang="zh-CN" sz="2000" dirty="0" smtClean="0">
                <a:hlinkClick r:id="rId3"/>
              </a:rPr>
              <a:t>https://github.com/CoCloud/cocloud-demo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1043608" y="2348880"/>
            <a:ext cx="6995119" cy="155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Apache MINA framework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for proxy-controller interactions</a:t>
            </a:r>
          </a:p>
          <a:p>
            <a:pPr marL="342900" indent="-342900"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en-US" altLang="zh-CN" sz="20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LRU scheme 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for periodical cached file recycling</a:t>
            </a:r>
            <a:endParaRPr lang="en-US" altLang="zh-CN" sz="20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en-US" altLang="zh-CN" sz="2000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OAuth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2.0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for user authorization </a:t>
            </a:r>
          </a:p>
          <a:p>
            <a:pPr marL="342900" indent="-342900"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en-US" altLang="zh-CN" sz="2000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FileSystemWatcher</a:t>
            </a:r>
            <a:r>
              <a:rPr lang="en-US" altLang="zh-CN" sz="20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for file update monitoring</a:t>
            </a:r>
            <a:endParaRPr lang="zh-CN" altLang="en-US" sz="20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/>
              <p:cNvSpPr/>
              <p:nvPr/>
            </p:nvSpPr>
            <p:spPr>
              <a:xfrm>
                <a:off x="7324192" y="4003856"/>
                <a:ext cx="1784312" cy="895697"/>
              </a:xfrm>
              <a:prstGeom prst="wedgeRoundRectCallout">
                <a:avLst>
                  <a:gd name="adj1" fmla="val -33997"/>
                  <a:gd name="adj2" fmla="val 65521"/>
                  <a:gd name="adj3" fmla="val 16667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𝑃𝑙𝑎𝑡𝑓𝑜𝑟𝑚</m:t>
                      </m:r>
                    </m:oMath>
                  </m:oMathPara>
                </a14:m>
                <a:endParaRPr lang="en-US" altLang="zh-CN" sz="24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𝑆𝑒𝑡𝑢𝑝</m:t>
                      </m:r>
                      <m: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10" name="圆角矩形标注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192" y="4003856"/>
                <a:ext cx="1784312" cy="895697"/>
              </a:xfrm>
              <a:prstGeom prst="wedgeRoundRectCallout">
                <a:avLst>
                  <a:gd name="adj1" fmla="val -33997"/>
                  <a:gd name="adj2" fmla="val 65521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5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Evaluation</a:t>
            </a:r>
            <a:endParaRPr lang="zh-CN" altLang="en-US" sz="40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213" y="5541953"/>
            <a:ext cx="976714" cy="9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043608" y="972185"/>
            <a:ext cx="4906889" cy="1520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Overall cross-cloud transfer time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100 *10KB-files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 versions of </a:t>
            </a:r>
            <a:r>
              <a:rPr lang="en-US" altLang="zh-CN" sz="2200" dirty="0" err="1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FFmpeg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code files</a:t>
            </a:r>
            <a:r>
              <a:rPr lang="zh-CN" altLang="en-US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(50MB-60MB)</a:t>
            </a:r>
          </a:p>
          <a:p>
            <a:pPr marL="231775" indent="-231775"/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Compare with IFTTT-like forwarding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28056" y="5351384"/>
            <a:ext cx="6616352" cy="1245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Despite performance disparities among different cloud peers, </a:t>
            </a:r>
            <a:r>
              <a:rPr lang="en-US" altLang="zh-CN" sz="2200" dirty="0" err="1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always outperforms IFTTT-like approach (up to </a:t>
            </a:r>
            <a:r>
              <a:rPr lang="en-US" altLang="zh-CN" sz="22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57.4%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22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73.1%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reduction)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12376"/>
            <a:ext cx="4282058" cy="26544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71" y="2564904"/>
            <a:ext cx="4467225" cy="2667000"/>
          </a:xfrm>
          <a:prstGeom prst="rect">
            <a:avLst/>
          </a:prstGeom>
        </p:spPr>
      </p:pic>
      <p:sp>
        <p:nvSpPr>
          <p:cNvPr id="13" name="圆角矩形标注 12"/>
          <p:cNvSpPr/>
          <p:nvPr/>
        </p:nvSpPr>
        <p:spPr>
          <a:xfrm>
            <a:off x="6084169" y="971600"/>
            <a:ext cx="2736303" cy="1521296"/>
          </a:xfrm>
          <a:prstGeom prst="wedgeRoundRectCallout">
            <a:avLst>
              <a:gd name="adj1" fmla="val -59120"/>
              <a:gd name="adj2" fmla="val 25804"/>
              <a:gd name="adj3" fmla="val 16667"/>
            </a:avLst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California EC2 node is used as forwarding proxy (performs best among clouds)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2771800" y="3654049"/>
            <a:ext cx="17322" cy="783063"/>
          </a:xfrm>
          <a:prstGeom prst="straightConnector1">
            <a:avLst/>
          </a:prstGeom>
          <a:ln w="38100">
            <a:solidFill>
              <a:srgbClr val="FF3C3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645106" y="3645024"/>
            <a:ext cx="270710" cy="0"/>
          </a:xfrm>
          <a:prstGeom prst="line">
            <a:avLst/>
          </a:prstGeom>
          <a:ln w="38100">
            <a:solidFill>
              <a:srgbClr val="FF3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651683" y="3845044"/>
            <a:ext cx="437" cy="880100"/>
          </a:xfrm>
          <a:prstGeom prst="straightConnector1">
            <a:avLst/>
          </a:prstGeom>
          <a:ln w="38100">
            <a:solidFill>
              <a:srgbClr val="FF3C3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08104" y="3836019"/>
            <a:ext cx="270710" cy="0"/>
          </a:xfrm>
          <a:prstGeom prst="line">
            <a:avLst/>
          </a:prstGeom>
          <a:ln w="38100">
            <a:solidFill>
              <a:srgbClr val="FF3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8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22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Evaluation</a:t>
            </a:r>
            <a:endParaRPr lang="zh-CN" altLang="en-US" sz="40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9632" y="972185"/>
            <a:ext cx="4392488" cy="1520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Effectiveness of adaptively-chunked </a:t>
            </a:r>
            <a:r>
              <a:rPr lang="en-US" altLang="zh-CN" sz="2200" b="1" dirty="0" err="1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deduplication</a:t>
            </a:r>
            <a:r>
              <a:rPr lang="en-US" altLang="zh-CN" sz="22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TTR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among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 different versions of </a:t>
            </a:r>
            <a:r>
              <a:rPr lang="en-US" altLang="zh-CN" sz="2200" dirty="0" err="1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FFmpeg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code files</a:t>
            </a:r>
            <a:endParaRPr lang="zh-CN" altLang="en-US" sz="22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08639" y="3653493"/>
            <a:ext cx="3627857" cy="2511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err="1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converges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to optimal curve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fast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keep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steady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outperforming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all fixed chunk sizes</a:t>
            </a:r>
          </a:p>
          <a:p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-&gt;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promote efficiency and robustness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inter-cloud data transfer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6012160" y="971600"/>
            <a:ext cx="2808312" cy="1521296"/>
          </a:xfrm>
          <a:prstGeom prst="wedgeRoundRectCallout">
            <a:avLst>
              <a:gd name="adj1" fmla="val -73567"/>
              <a:gd name="adj2" fmla="val -66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i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Transfer Traffic Ratio (TTR)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ratio of traffic of a chunk size to theoretically optimal</a:t>
            </a:r>
            <a:endParaRPr lang="zh-CN" altLang="en-US" sz="2000" i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4314825" cy="275272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331640" y="4581128"/>
            <a:ext cx="388560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9249" y="5389638"/>
            <a:ext cx="4397176" cy="1227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Computation time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occupy small proportion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compared with transfer -&gt;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bring little overhead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in practice</a:t>
            </a:r>
          </a:p>
        </p:txBody>
      </p:sp>
      <p:pic>
        <p:nvPicPr>
          <p:cNvPr id="14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0560" y="2644195"/>
            <a:ext cx="92347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6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23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Evaluation</a:t>
            </a:r>
            <a:endParaRPr lang="zh-CN" altLang="en-US" sz="40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3608" y="972185"/>
            <a:ext cx="5063691" cy="180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Effectiveness of multi-proxy adoption</a:t>
            </a:r>
            <a:r>
              <a:rPr lang="en-US" altLang="zh-CN" sz="22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Google Drive, by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dispatching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FFmpeg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code files to proxies and measuring transfer time to other clouds</a:t>
            </a:r>
          </a:p>
          <a:p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Compare with </a:t>
            </a:r>
            <a:r>
              <a:rPr lang="en-US" altLang="zh-CN" sz="2200" i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Baseline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scheme</a:t>
            </a:r>
            <a:endParaRPr lang="zh-CN" altLang="en-US" sz="22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76057" y="3717032"/>
            <a:ext cx="3744416" cy="24770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err="1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outperforms Baseline for all tests (up </a:t>
            </a:r>
            <a:r>
              <a:rPr lang="en-US" altLang="zh-CN" sz="22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</a:t>
            </a:r>
            <a:r>
              <a:rPr lang="en-US" altLang="zh-CN" sz="22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27.9%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reduction)</a:t>
            </a:r>
            <a:endParaRPr lang="en-US" altLang="zh-CN" sz="22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-&gt; Concurrently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utilizing multiple proxies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can achieve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further efficiency promotion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multi-node clouds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1" y="3212976"/>
            <a:ext cx="4333875" cy="267652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>
            <a:off x="6184031" y="1550717"/>
            <a:ext cx="2871937" cy="1238503"/>
          </a:xfrm>
          <a:prstGeom prst="wedgeRoundRectCallout">
            <a:avLst>
              <a:gd name="adj1" fmla="val -70767"/>
              <a:gd name="adj2" fmla="val 36955"/>
              <a:gd name="adj3" fmla="val 16667"/>
            </a:avLst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Baseline scheme only adopts only one proxy (California EC2 node) 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2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9232" y="2919960"/>
            <a:ext cx="729052" cy="7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接箭头连接符 22"/>
          <p:cNvCxnSpPr/>
          <p:nvPr/>
        </p:nvCxnSpPr>
        <p:spPr>
          <a:xfrm>
            <a:off x="1763688" y="3979782"/>
            <a:ext cx="0" cy="495031"/>
          </a:xfrm>
          <a:prstGeom prst="straightConnector1">
            <a:avLst/>
          </a:prstGeom>
          <a:ln w="38100">
            <a:solidFill>
              <a:srgbClr val="FF3C3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619672" y="3970757"/>
            <a:ext cx="270710" cy="0"/>
          </a:xfrm>
          <a:prstGeom prst="line">
            <a:avLst/>
          </a:prstGeom>
          <a:ln w="38100">
            <a:solidFill>
              <a:srgbClr val="FF3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81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24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Evaluation</a:t>
            </a:r>
            <a:endParaRPr lang="zh-CN" altLang="en-US" sz="40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907" y="5521601"/>
            <a:ext cx="63933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043609" y="972186"/>
            <a:ext cx="4464496" cy="1370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End-to-end collaboration time</a:t>
            </a:r>
            <a:r>
              <a:rPr lang="en-US" altLang="zh-CN" sz="2200" b="1" dirty="0" smtClean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10-MB Zip file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batch of doc files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(around 10 KB each)</a:t>
            </a:r>
          </a:p>
          <a:p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Compare with native collaboration</a:t>
            </a:r>
            <a:endParaRPr lang="zh-CN" altLang="en-US" sz="22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7624" y="5229200"/>
            <a:ext cx="7056784" cy="1287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err="1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takes about 30 seconds on average for the two workloads,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achieving the same level of intra-cloud collaboration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(1.42</a:t>
            </a:r>
            <a:r>
              <a:rPr lang="en-US" altLang="zh-CN" sz="22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1.88x), </a:t>
            </a:r>
            <a:r>
              <a:rPr lang="en-US" altLang="zh-CN" sz="2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even outperforming </a:t>
            </a:r>
            <a:r>
              <a:rPr lang="en-US" altLang="zh-CN" sz="2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intra-OneDrive collaboration</a:t>
            </a:r>
            <a:endParaRPr lang="en-US" altLang="zh-CN" sz="2200" dirty="0" smtClean="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724128" y="971600"/>
            <a:ext cx="2962672" cy="1521296"/>
          </a:xfrm>
          <a:prstGeom prst="wedgeRoundRectCallout">
            <a:avLst>
              <a:gd name="adj1" fmla="val -63625"/>
              <a:gd name="adj2" fmla="val 30963"/>
              <a:gd name="adj3" fmla="val 16667"/>
            </a:avLst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 simulate scenario that users of popular clouds adopt </a:t>
            </a:r>
            <a:r>
              <a:rPr lang="en-US" altLang="zh-CN" sz="2000" dirty="0" err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for file collaboration simultaneously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8292"/>
            <a:ext cx="4181475" cy="2628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47342"/>
            <a:ext cx="4200525" cy="260985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6444208" y="3468323"/>
            <a:ext cx="576064" cy="75276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3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35313" y="427311"/>
            <a:ext cx="2273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791771" y="1069793"/>
            <a:ext cx="36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691682" y="1521281"/>
            <a:ext cx="6048672" cy="818440"/>
            <a:chOff x="2375312" y="617384"/>
            <a:chExt cx="4332908" cy="818440"/>
          </a:xfrm>
        </p:grpSpPr>
        <p:sp>
          <p:nvSpPr>
            <p:cNvPr id="29" name="文本框 6"/>
            <p:cNvSpPr txBox="1"/>
            <p:nvPr/>
          </p:nvSpPr>
          <p:spPr>
            <a:xfrm>
              <a:off x="2375312" y="617384"/>
              <a:ext cx="4305576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①</a:t>
              </a:r>
              <a:r>
                <a:rPr lang="zh-CN" altLang="en-US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</a:t>
              </a: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Background &amp; Motivation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691681" y="2505670"/>
            <a:ext cx="6006373" cy="789854"/>
            <a:chOff x="2375312" y="645970"/>
            <a:chExt cx="4332908" cy="789854"/>
          </a:xfrm>
        </p:grpSpPr>
        <p:sp>
          <p:nvSpPr>
            <p:cNvPr id="43" name="文本框 6"/>
            <p:cNvSpPr txBox="1"/>
            <p:nvPr/>
          </p:nvSpPr>
          <p:spPr>
            <a:xfrm>
              <a:off x="2375312" y="645970"/>
              <a:ext cx="4260893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②  </a:t>
              </a:r>
              <a:r>
                <a:rPr lang="en-US" altLang="zh-CN" sz="3200" b="1" dirty="0" err="1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CoCloud</a:t>
              </a: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Design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691680" y="3513782"/>
            <a:ext cx="6480722" cy="779314"/>
            <a:chOff x="2384325" y="689392"/>
            <a:chExt cx="4645678" cy="779314"/>
          </a:xfrm>
        </p:grpSpPr>
        <p:sp>
          <p:nvSpPr>
            <p:cNvPr id="51" name="文本框 6"/>
            <p:cNvSpPr txBox="1"/>
            <p:nvPr/>
          </p:nvSpPr>
          <p:spPr>
            <a:xfrm>
              <a:off x="2384325" y="689392"/>
              <a:ext cx="4645678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③  Implementation &amp; Evaluation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419994" y="1468706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1682" y="4593902"/>
            <a:ext cx="6120680" cy="830997"/>
            <a:chOff x="2375312" y="617384"/>
            <a:chExt cx="4425219" cy="830997"/>
          </a:xfrm>
        </p:grpSpPr>
        <p:sp>
          <p:nvSpPr>
            <p:cNvPr id="55" name="文本框 6"/>
            <p:cNvSpPr txBox="1"/>
            <p:nvPr/>
          </p:nvSpPr>
          <p:spPr>
            <a:xfrm>
              <a:off x="2375312" y="617384"/>
              <a:ext cx="4425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④</a:t>
              </a:r>
              <a:r>
                <a:rPr lang="en-US" altLang="zh-CN" sz="3200" b="1" dirty="0" smtClean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Summary of Contributions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763688" y="188640"/>
            <a:ext cx="6120680" cy="923330"/>
            <a:chOff x="2384326" y="617384"/>
            <a:chExt cx="4428084" cy="923330"/>
          </a:xfrm>
        </p:grpSpPr>
        <p:sp>
          <p:nvSpPr>
            <p:cNvPr id="6" name="文本框 6"/>
            <p:cNvSpPr txBox="1"/>
            <p:nvPr/>
          </p:nvSpPr>
          <p:spPr>
            <a:xfrm>
              <a:off x="2384326" y="617384"/>
              <a:ext cx="44280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solidFill>
                    <a:srgbClr val="7030A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■  Summary of Contributions</a:t>
              </a:r>
              <a:endParaRPr lang="en-US" altLang="zh-CN" sz="40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899592" y="1124744"/>
            <a:ext cx="6264696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Enabling file collaboration across heterogeneous clouds and achieving sound user-perceived performance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39764" y="5293806"/>
            <a:ext cx="5679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7784" y="2584797"/>
            <a:ext cx="5104444" cy="1058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Two key observations </a:t>
            </a:r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from real-world measurement are drawn to </a:t>
            </a:r>
            <a:r>
              <a:rPr lang="en-US" altLang="zh-CN" sz="2200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overcome inefficiency of cloud web APIs</a:t>
            </a:r>
            <a:endParaRPr lang="zh-CN" altLang="en-US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59632" y="3808933"/>
            <a:ext cx="5688632" cy="1347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 design </a:t>
            </a:r>
            <a:r>
              <a:rPr lang="en-US" altLang="zh-CN" sz="2200" b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with enabling solutions, including a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cloud proxy deployment</a:t>
            </a:r>
            <a:r>
              <a:rPr lang="zh-CN" altLang="en-US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scheme</a:t>
            </a:r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an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inter-proxy advanced protocol</a:t>
            </a:r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and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 collaboration control mechanisms</a:t>
            </a:r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27784" y="5321102"/>
            <a:ext cx="5400600" cy="1348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 implement an </a:t>
            </a:r>
            <a:r>
              <a:rPr lang="en-US" altLang="zh-CN" sz="22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open-source prototype</a:t>
            </a:r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and extensive real-world evaluations demonstrate its 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well acceptable performance </a:t>
            </a:r>
            <a:r>
              <a:rPr lang="en-US" altLang="zh-CN" sz="22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cross-cloud collaboration</a:t>
            </a:r>
            <a:endParaRPr lang="zh-CN" altLang="en-US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88436" y="3808933"/>
            <a:ext cx="5679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31640" y="2440781"/>
            <a:ext cx="5679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0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90" y="1172242"/>
            <a:ext cx="1427286" cy="11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9" grpId="0" animBg="1"/>
      <p:bldP spid="20" grpId="0" animBg="1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538736" cy="728956"/>
          </a:xfrm>
        </p:spPr>
        <p:txBody>
          <a:bodyPr>
            <a:noAutofit/>
          </a:bodyPr>
          <a:lstStyle/>
          <a:p>
            <a:r>
              <a:rPr lang="en-US" altLang="zh-CN" sz="5400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End</a:t>
            </a:r>
            <a:endParaRPr lang="zh-CN" altLang="en-US" sz="5400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3" descr="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100930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91880" y="2465020"/>
            <a:ext cx="42484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zh-CN" alt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1880" y="3617148"/>
            <a:ext cx="42484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r>
              <a:rPr lang="zh-CN" altLang="en-US" sz="6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6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</a:t>
            </a:r>
            <a:r>
              <a:rPr lang="zh-CN" altLang="en-US" sz="6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6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zh-CN" altLang="en-US" sz="6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Related Work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60166" y="1052736"/>
            <a:ext cx="2587698" cy="7920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Multiple Cloud Management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19872" y="955003"/>
            <a:ext cx="5333182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altLang="zh-CN" sz="2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Studies control multiple cloud services for redundant data backup ~ </a:t>
            </a:r>
            <a:r>
              <a:rPr lang="en-US" altLang="zh-CN" sz="2200" i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DepSky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200" i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MetaSync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CYRUS, </a:t>
            </a:r>
            <a:r>
              <a:rPr lang="en-US" altLang="zh-CN" sz="2200" i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UniDrive</a:t>
            </a:r>
            <a:endParaRPr lang="en-US" altLang="zh-CN" sz="2200" i="1" dirty="0" smtClean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1988840"/>
            <a:ext cx="741682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 </a:t>
            </a:r>
            <a:r>
              <a:rPr lang="en-US" altLang="zh-CN" sz="2200" dirty="0" err="1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is an efficient Dropbox-like end-to-end file-level collaboration service among heterogeneous clouds</a:t>
            </a:r>
            <a:endParaRPr lang="zh-CN" altLang="en-US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60166" y="2852936"/>
            <a:ext cx="2587698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Cloud Storage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Capabilities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19872" y="2899219"/>
            <a:ext cx="554461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altLang="zh-CN" sz="2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echniques on cloud storage capabilities ~  </a:t>
            </a:r>
            <a:r>
              <a:rPr lang="en-US" altLang="zh-CN" sz="2200" i="1" dirty="0" err="1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</a:t>
            </a:r>
            <a:r>
              <a:rPr lang="en-US" altLang="zh-CN" sz="2200" i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sync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CDC, </a:t>
            </a:r>
            <a:r>
              <a:rPr lang="en-US" altLang="zh-CN" sz="2200" i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EndRE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Neptune</a:t>
            </a:r>
          </a:p>
        </p:txBody>
      </p:sp>
      <p:sp>
        <p:nvSpPr>
          <p:cNvPr id="17" name="矩形 16"/>
          <p:cNvSpPr/>
          <p:nvPr/>
        </p:nvSpPr>
        <p:spPr>
          <a:xfrm>
            <a:off x="899592" y="3763315"/>
            <a:ext cx="77152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 </a:t>
            </a:r>
            <a:r>
              <a:rPr lang="en-US" altLang="zh-CN" sz="2200" dirty="0" err="1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overcomes lack of capabilities of web APIs by nearby proxy deployment and inter-proxy transfer protocol</a:t>
            </a:r>
            <a:endParaRPr lang="zh-CN" altLang="en-US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55576" y="4750869"/>
            <a:ext cx="2587698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Cloud Service Measurement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19872" y="4653136"/>
            <a:ext cx="5333182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altLang="zh-CN" sz="2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apers measure and benchmark performance of multiple clouds ~ </a:t>
            </a:r>
            <a:r>
              <a:rPr lang="en-US" altLang="zh-CN" sz="2200" i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InsideDropbox</a:t>
            </a:r>
            <a:r>
              <a:rPr lang="en-US" altLang="zh-CN" sz="2200" i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TUE, </a:t>
            </a:r>
            <a:r>
              <a:rPr lang="en-US" altLang="zh-CN" sz="2200" i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QuickSync</a:t>
            </a:r>
            <a:endParaRPr lang="en-US" altLang="zh-CN" sz="2200" i="1" dirty="0" smtClean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5002" y="5755903"/>
            <a:ext cx="75654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 2" panose="05020102010507070707" pitchFamily="18" charset="2"/>
              </a:rPr>
              <a:t> </a:t>
            </a:r>
            <a:r>
              <a:rPr lang="en-US" altLang="zh-CN" sz="2200" dirty="0" err="1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CoCloud</a:t>
            </a:r>
            <a:r>
              <a:rPr lang="en-US" altLang="zh-CN" sz="22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makes comparison between cloud web APIs and native clients, and try to overcome API inefficiency</a:t>
            </a:r>
            <a:endParaRPr lang="zh-CN" altLang="en-US" sz="22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9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35313" y="427311"/>
            <a:ext cx="2273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791771" y="1069793"/>
            <a:ext cx="36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691682" y="1521281"/>
            <a:ext cx="6048672" cy="818440"/>
            <a:chOff x="2375312" y="617384"/>
            <a:chExt cx="4332908" cy="818440"/>
          </a:xfrm>
        </p:grpSpPr>
        <p:sp>
          <p:nvSpPr>
            <p:cNvPr id="29" name="文本框 6"/>
            <p:cNvSpPr txBox="1"/>
            <p:nvPr/>
          </p:nvSpPr>
          <p:spPr>
            <a:xfrm>
              <a:off x="2375312" y="617384"/>
              <a:ext cx="4305576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accent6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①</a:t>
              </a:r>
              <a:r>
                <a:rPr lang="zh-CN" alt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</a:t>
              </a:r>
              <a:r>
                <a:rPr lang="en-US" altLang="zh-CN" sz="3200" b="1" dirty="0" smtClean="0">
                  <a:solidFill>
                    <a:schemeClr val="accent6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Background &amp; Motivation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691681" y="2505670"/>
            <a:ext cx="6006373" cy="789854"/>
            <a:chOff x="2375312" y="645970"/>
            <a:chExt cx="4332908" cy="789854"/>
          </a:xfrm>
        </p:grpSpPr>
        <p:sp>
          <p:nvSpPr>
            <p:cNvPr id="43" name="文本框 6"/>
            <p:cNvSpPr txBox="1"/>
            <p:nvPr/>
          </p:nvSpPr>
          <p:spPr>
            <a:xfrm>
              <a:off x="2375312" y="645970"/>
              <a:ext cx="4260893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②  </a:t>
              </a:r>
              <a:r>
                <a:rPr lang="en-US" altLang="zh-CN" sz="3200" b="1" dirty="0" err="1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CoCloud</a:t>
              </a:r>
              <a:r>
                <a:rPr lang="en-US" altLang="zh-CN" sz="3200" b="1" dirty="0" smtClean="0">
                  <a:solidFill>
                    <a:schemeClr val="bg1">
                      <a:lumMod val="7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Design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691680" y="3513782"/>
            <a:ext cx="6480722" cy="779314"/>
            <a:chOff x="2384325" y="689392"/>
            <a:chExt cx="4645678" cy="779314"/>
          </a:xfrm>
        </p:grpSpPr>
        <p:sp>
          <p:nvSpPr>
            <p:cNvPr id="51" name="文本框 6"/>
            <p:cNvSpPr txBox="1"/>
            <p:nvPr/>
          </p:nvSpPr>
          <p:spPr>
            <a:xfrm>
              <a:off x="2384325" y="689392"/>
              <a:ext cx="4645678" cy="7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③  Implementation &amp; Evaluation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419994" y="1468706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1682" y="4593902"/>
            <a:ext cx="6120680" cy="830997"/>
            <a:chOff x="2375312" y="617384"/>
            <a:chExt cx="4425219" cy="830997"/>
          </a:xfrm>
        </p:grpSpPr>
        <p:sp>
          <p:nvSpPr>
            <p:cNvPr id="55" name="文本框 6"/>
            <p:cNvSpPr txBox="1"/>
            <p:nvPr/>
          </p:nvSpPr>
          <p:spPr>
            <a:xfrm>
              <a:off x="2375312" y="617384"/>
              <a:ext cx="4425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④</a:t>
              </a:r>
              <a:r>
                <a:rPr lang="en-US" altLang="zh-CN" sz="3200" b="1" dirty="0" smtClean="0">
                  <a:solidFill>
                    <a:schemeClr val="bg1">
                      <a:lumMod val="6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Summary of Contributions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419994" y="1435824"/>
              <a:ext cx="42882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4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5076056" y="1340768"/>
            <a:ext cx="3120280" cy="2230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27584" y="3933056"/>
            <a:ext cx="3120280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27585" y="1340768"/>
            <a:ext cx="3120280" cy="2230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Tremendous Popularity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ttps://blog.onedrive.com/wp-content/uploads/2014/01/OneDriv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192289" cy="10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9spokes.com/assets/Uploads/dropbox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520280" cy="6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947663" y="2420888"/>
            <a:ext cx="29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 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400M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users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663" y="2924944"/>
            <a:ext cx="30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4%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Internet traffic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7663" y="4911551"/>
            <a:ext cx="29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 </a:t>
            </a:r>
            <a:r>
              <a:rPr lang="en-US" altLang="zh-CN" sz="2400" b="1" u="sng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00M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users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7663" y="5415607"/>
            <a:ext cx="29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Over 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14 PB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data</a:t>
            </a:r>
          </a:p>
        </p:txBody>
      </p:sp>
      <p:pic>
        <p:nvPicPr>
          <p:cNvPr id="3088" name="Picture 16" descr="http://ansonalex.com/wp-content/uploads/2012/12/google-drive-tutorial-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32753"/>
            <a:ext cx="2472209" cy="9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5196135" y="2525995"/>
            <a:ext cx="290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10M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users in its </a:t>
            </a:r>
            <a:r>
              <a:rPr lang="en-US" altLang="zh-CN" sz="24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first two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months</a:t>
            </a:r>
          </a:p>
        </p:txBody>
      </p:sp>
      <p:pic>
        <p:nvPicPr>
          <p:cNvPr id="1026" name="Picture 2" descr="https://encrypted-tbn0.gstatic.com/images?q=tbn:ANd9GcRYT4Ndro1Po5eQjdTN1Zp2Jm34fdAEHTVB08pSaBqfbXcPI9w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doiphone.com/wp-content/uploads/2014/06/iCloudDriv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0" t="18856" r="7340" b="22991"/>
          <a:stretch/>
        </p:blipFill>
        <p:spPr bwMode="auto">
          <a:xfrm>
            <a:off x="5331038" y="5249629"/>
            <a:ext cx="897146" cy="5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524328" y="5144191"/>
            <a:ext cx="58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67" y="4096938"/>
            <a:ext cx="2404821" cy="7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Cloud Storage Services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2050" name="Picture 2" descr="http://infocurse.com/wp-content/uploads/2014/09/cloud-stor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6557301" cy="49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reestylesource.com/wp-content/uploads/2013/01/Icon-Document03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9705"/>
            <a:ext cx="688803" cy="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freestylesource.com/wp-content/uploads/2013/01/Icon-Document03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21" y="1775529"/>
            <a:ext cx="688803" cy="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6372200" y="1343481"/>
            <a:ext cx="2551202" cy="12934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Automatic data backup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78258" y="3079666"/>
            <a:ext cx="2545143" cy="128543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Cross-device file sync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6" descr="http://www.freestylesource.com/wp-content/uploads/2013/01/Icon-Document03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688803" cy="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圆角矩形 14"/>
          <p:cNvSpPr/>
          <p:nvPr/>
        </p:nvSpPr>
        <p:spPr>
          <a:xfrm>
            <a:off x="6256186" y="4970666"/>
            <a:ext cx="2767226" cy="12934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Multi-user file collaboration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4" descr="http://files.softicons.com/download/application-icons/soft-scraps-icons-by-deleket/png/256/File%20Delet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62" y="5459460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http://cdn.iconpalace.com/icon_preview/New%20File-484-2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45224"/>
            <a:ext cx="736076" cy="7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https://encrypted-tbn2.gstatic.com/images?q=tbn:ANd9GcQRuDm8S7bgR6cXGl98hL-qkesQ7SQBwNY8f8SL1fKiJ5OoV3fIz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60" y="5445224"/>
            <a:ext cx="791986" cy="79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3319858" y="6237312"/>
            <a:ext cx="264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Create     Delete      Modify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7552 3.7037E-6 C 0.1092 3.7037E-6 0.15122 -0.06459 0.15122 -0.11667 L 0.15122 -0.23334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0.36805 L 0.12049 0.36805 C 0.06615 0.36805 -0.00173 0.26643 -0.00173 0.18403 L -0.00173 2.22222E-6 " pathEditMode="relative" rAng="10800000" ptsTypes="AAAA">
                                      <p:cBhvr>
                                        <p:cTn id="18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File Collaboration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774" y="4949624"/>
            <a:ext cx="727162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 we enable file collaboration across heterogeneous clouds?</a:t>
            </a:r>
            <a:endParaRPr lang="zh-CN" alt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576" y="206084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sers’ preferences for clouds are different for 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technical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and  </a:t>
            </a:r>
            <a:r>
              <a:rPr lang="en-US" altLang="zh-C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non-technical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reasons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9" name="肘形连接符 27"/>
          <p:cNvCxnSpPr/>
          <p:nvPr/>
        </p:nvCxnSpPr>
        <p:spPr>
          <a:xfrm>
            <a:off x="2267744" y="2933400"/>
            <a:ext cx="0" cy="43204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827584" y="3365448"/>
            <a:ext cx="3600400" cy="1134125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/>
            <a:r>
              <a:rPr lang="en-US" altLang="zh-CN" sz="20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Spatial/temporal variations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Unavailable in regions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5576" y="11055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nly happens inside each cloud ?!</a:t>
            </a:r>
            <a:endParaRPr lang="zh-CN" altLang="en-US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爆炸形 2 12"/>
          <p:cNvSpPr/>
          <p:nvPr/>
        </p:nvSpPr>
        <p:spPr>
          <a:xfrm>
            <a:off x="6228184" y="729704"/>
            <a:ext cx="2915816" cy="1331144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“</a:t>
            </a:r>
            <a:r>
              <a:rPr lang="en-US" altLang="zh-CN" sz="20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Walled Garden”</a:t>
            </a:r>
            <a:endParaRPr lang="zh-CN" altLang="en-US" sz="2000" i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4" name="肘形连接符 27"/>
          <p:cNvCxnSpPr/>
          <p:nvPr/>
        </p:nvCxnSpPr>
        <p:spPr>
          <a:xfrm>
            <a:off x="5838494" y="2933400"/>
            <a:ext cx="0" cy="432048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4758374" y="3365448"/>
            <a:ext cx="2981978" cy="113412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Personal habits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▪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Cloud characteristics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23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7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Approach I: Manual Sharing</a:t>
            </a:r>
            <a:endParaRPr lang="zh-CN" altLang="en-US" sz="4000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9592" y="5517232"/>
            <a:ext cx="7344816" cy="7593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Inconvenient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&amp;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inefficient</a:t>
            </a:r>
            <a:r>
              <a:rPr lang="en-US" altLang="zh-CN" sz="24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and hardly adopted in the presence of </a:t>
            </a:r>
            <a:r>
              <a:rPr lang="en-US" altLang="zh-CN" sz="24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frequent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 edits</a:t>
            </a:r>
            <a:endParaRPr lang="zh-CN" altLang="en-US" sz="2400" dirty="0">
              <a:solidFill>
                <a:srgbClr val="00206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97" y="2132856"/>
            <a:ext cx="7481711" cy="3168352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2627784" y="1196752"/>
            <a:ext cx="3672408" cy="1225448"/>
          </a:xfrm>
          <a:prstGeom prst="wedgeRoundRectCallout">
            <a:avLst>
              <a:gd name="adj1" fmla="val 854"/>
              <a:gd name="adj2" fmla="val 71561"/>
              <a:gd name="adj3" fmla="val 16667"/>
            </a:avLst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 intuitive approach 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collaboratively edit a paper is </a:t>
            </a:r>
            <a:r>
              <a:rPr lang="en-US" altLang="zh-CN" sz="2000" b="1" i="1" dirty="0" smtClean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sharing file URL and issuing HTTP GET request</a:t>
            </a:r>
            <a:endParaRPr lang="zh-CN" altLang="en-US" sz="2000" b="1" i="1" dirty="0">
              <a:solidFill>
                <a:srgbClr val="FFFF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6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8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Approach II: Full-file</a:t>
            </a:r>
            <a:r>
              <a:rPr lang="en-US" altLang="zh-CN" u="sng" dirty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Forwarding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46" y="980728"/>
            <a:ext cx="6471102" cy="2740379"/>
          </a:xfrm>
          <a:prstGeom prst="rect">
            <a:avLst/>
          </a:prstGeom>
        </p:spPr>
      </p:pic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9463"/>
              </p:ext>
            </p:extLst>
          </p:nvPr>
        </p:nvGraphicFramePr>
        <p:xfrm>
          <a:off x="1115616" y="3789040"/>
          <a:ext cx="698944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65"/>
                <a:gridCol w="2062456"/>
                <a:gridCol w="2291619"/>
              </a:tblGrid>
              <a:tr h="39604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Backup</a:t>
                      </a:r>
                      <a:r>
                        <a:rPr lang="en-US" altLang="zh-CN" sz="1800" baseline="0" dirty="0" smtClean="0"/>
                        <a:t> Service</a:t>
                      </a:r>
                      <a:endParaRPr lang="zh-CN" altLang="en-US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File Size and Type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</a:tr>
              <a:tr h="396044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30-KB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Document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10.1-MB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Installer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Dropbox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altLang="zh-CN" sz="1800" b="0" baseline="0" dirty="0" err="1" smtClean="0">
                          <a:solidFill>
                            <a:schemeClr val="tx1"/>
                          </a:solidFill>
                        </a:rPr>
                        <a:t>OneDrive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2060"/>
                          </a:solidFill>
                        </a:rPr>
                        <a:t>1min35s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2060"/>
                          </a:solidFill>
                        </a:rPr>
                        <a:t>8min42s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Dropbox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 to Google Drive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2060"/>
                          </a:solidFill>
                        </a:rPr>
                        <a:t>2min9s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2060"/>
                          </a:solidFill>
                        </a:rPr>
                        <a:t>9min54s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19" y="2830217"/>
            <a:ext cx="2228397" cy="742799"/>
          </a:xfrm>
          <a:prstGeom prst="rect">
            <a:avLst/>
          </a:prstGeom>
        </p:spPr>
      </p:pic>
      <p:cxnSp>
        <p:nvCxnSpPr>
          <p:cNvPr id="30" name="肘形连接符 27"/>
          <p:cNvCxnSpPr/>
          <p:nvPr/>
        </p:nvCxnSpPr>
        <p:spPr>
          <a:xfrm>
            <a:off x="3563888" y="1916832"/>
            <a:ext cx="0" cy="864096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99592" y="5589240"/>
            <a:ext cx="7344816" cy="903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</a:t>
            </a:r>
            <a:r>
              <a:rPr lang="en-US" altLang="zh-CN" sz="24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xtremely long </a:t>
            </a:r>
            <a:r>
              <a:rPr lang="en-US" altLang="zh-CN" sz="2400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forwarding </a:t>
            </a:r>
            <a:r>
              <a:rPr lang="en-US" altLang="zh-CN" sz="24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time </a:t>
            </a:r>
            <a:r>
              <a:rPr lang="en-US" altLang="zh-CN" sz="24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hardly satisfy timeliness </a:t>
            </a:r>
            <a:r>
              <a:rPr lang="en-US" altLang="zh-CN" sz="2400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requirement of most file collaborations</a:t>
            </a:r>
            <a:endParaRPr lang="zh-CN" altLang="en-US" sz="2400" dirty="0">
              <a:solidFill>
                <a:srgbClr val="00206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8" name="圆角矩形标注 37"/>
          <p:cNvSpPr/>
          <p:nvPr/>
        </p:nvSpPr>
        <p:spPr>
          <a:xfrm>
            <a:off x="6660232" y="1657465"/>
            <a:ext cx="2026568" cy="1398292"/>
          </a:xfrm>
          <a:prstGeom prst="wedgeRoundRectCallout">
            <a:avLst>
              <a:gd name="adj1" fmla="val -94124"/>
              <a:gd name="adj2" fmla="val -41776"/>
              <a:gd name="adj3" fmla="val 16667"/>
            </a:avLst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 access at full-file </a:t>
            </a:r>
            <a:r>
              <a:rPr lang="en-US" altLang="zh-CN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level with </a:t>
            </a:r>
            <a:r>
              <a:rPr lang="en-US" altLang="zh-CN" b="1" i="1" dirty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cloud </a:t>
            </a:r>
            <a:r>
              <a:rPr lang="en-US" altLang="zh-CN" b="1" i="1" dirty="0" err="1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RESTful</a:t>
            </a:r>
            <a:r>
              <a:rPr lang="en-US" altLang="zh-CN" b="1" i="1" dirty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web </a:t>
            </a:r>
            <a:r>
              <a:rPr lang="en-US" altLang="zh-CN" b="1" i="1" dirty="0" smtClean="0"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2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9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API Measurement &amp; Observation </a:t>
            </a:r>
            <a:endParaRPr lang="zh-CN" altLang="en-US" u="sng" dirty="0">
              <a:solidFill>
                <a:srgbClr val="0070C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5188197" cy="2771776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059832" y="4580530"/>
            <a:ext cx="144016" cy="53658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55976" y="4208135"/>
            <a:ext cx="216024" cy="93914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102211" y="1259632"/>
            <a:ext cx="2937905" cy="1312616"/>
          </a:xfrm>
          <a:prstGeom prst="wedgeRoundRectCallout">
            <a:avLst>
              <a:gd name="adj1" fmla="val -36187"/>
              <a:gd name="adj2" fmla="val 68608"/>
              <a:gd name="adj3" fmla="val 16667"/>
            </a:avLst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Latency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</a:t>
            </a:r>
            <a:r>
              <a:rPr lang="en-US" altLang="zh-CN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upload and download with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web </a:t>
            </a:r>
            <a:r>
              <a:rPr lang="en-US" altLang="zh-CN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APIs from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AWS nodes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4" name="Picture 4" descr="http://www.i2clipart.com/cliparts/1/6/a/4/clipart-magnifier-512x512-16a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213" y="1441519"/>
            <a:ext cx="976714" cy="9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76305" y="3356992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5656" y="972186"/>
            <a:ext cx="4554548" cy="1552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Some nodes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greatly outperform </a:t>
            </a:r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others on latency to a cloud, and show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narrow temporal fluctuation</a:t>
            </a:r>
            <a:endParaRPr lang="zh-CN" altLang="en-US" sz="24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7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395536" y="5359254"/>
            <a:ext cx="1110020" cy="12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628056" y="5517232"/>
            <a:ext cx="676036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each popular cloud, we are always able to </a:t>
            </a:r>
            <a:r>
              <a:rPr lang="en-US" altLang="zh-CN" sz="24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deploy</a:t>
            </a:r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one or several </a:t>
            </a:r>
            <a:r>
              <a:rPr lang="en-US" altLang="zh-CN" sz="24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nearby</a:t>
            </a:r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proxies</a:t>
            </a:r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which can </a:t>
            </a:r>
            <a:r>
              <a:rPr lang="en-US" altLang="zh-CN" sz="24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efficiently access</a:t>
            </a:r>
            <a:r>
              <a:rPr lang="en-US" altLang="zh-CN" sz="2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the web APIs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6732240" y="3356992"/>
            <a:ext cx="2295520" cy="1608959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 </a:t>
            </a:r>
            <a:r>
              <a:rPr lang="en-US" altLang="zh-CN" sz="2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</a:t>
            </a:r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 VPS measurement </a:t>
            </a:r>
          </a:p>
          <a:p>
            <a:r>
              <a:rPr lang="en-US" altLang="zh-CN" sz="2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&amp; Route paths analysis</a:t>
            </a:r>
            <a:endParaRPr lang="zh-CN" altLang="en-US" sz="2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3" name="肘形连接符 27"/>
          <p:cNvCxnSpPr/>
          <p:nvPr/>
        </p:nvCxnSpPr>
        <p:spPr>
          <a:xfrm>
            <a:off x="7884368" y="5037959"/>
            <a:ext cx="0" cy="46752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33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6" grpId="0" animBg="1"/>
      <p:bldP spid="18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solidFill>
            <a:srgbClr val="92D050"/>
          </a:solidFill>
        </a:ln>
      </a:spPr>
      <a:bodyPr rtlCol="0" anchor="ctr"/>
      <a:lstStyle>
        <a:defPPr>
          <a:defRPr dirty="0" smtClean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16779</TotalTime>
  <Words>1533</Words>
  <Application>Microsoft Macintosh PowerPoint</Application>
  <PresentationFormat>全屏显示(4:3)</PresentationFormat>
  <Paragraphs>248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 Unicode MS</vt:lpstr>
      <vt:lpstr>Calibri</vt:lpstr>
      <vt:lpstr>Cambria Math</vt:lpstr>
      <vt:lpstr>Wingdings</vt:lpstr>
      <vt:lpstr>Wingdings 2</vt:lpstr>
      <vt:lpstr>方正姚体</vt:lpstr>
      <vt:lpstr>宋体</vt:lpstr>
      <vt:lpstr>微软雅黑</vt:lpstr>
      <vt:lpstr>Arial</vt:lpstr>
      <vt:lpstr>Office 主题</vt:lpstr>
      <vt:lpstr>CoCloud : Enabling Efficient Cross-Cloud File Collaboration based on Inefficient Web APIs</vt:lpstr>
      <vt:lpstr>PowerPoint 演示文稿</vt:lpstr>
      <vt:lpstr>PowerPoint 演示文稿</vt:lpstr>
      <vt:lpstr>Tremendous Popularity</vt:lpstr>
      <vt:lpstr>Cloud Storage Services</vt:lpstr>
      <vt:lpstr>File Collaboration</vt:lpstr>
      <vt:lpstr>Approach I: Manual Sharing</vt:lpstr>
      <vt:lpstr>Approach II: Full-file Forwarding</vt:lpstr>
      <vt:lpstr>API Measurement &amp; Observation </vt:lpstr>
      <vt:lpstr>API Measurement &amp; Observation </vt:lpstr>
      <vt:lpstr>PowerPoint 演示文稿</vt:lpstr>
      <vt:lpstr>File Collaboration with CoCloud</vt:lpstr>
      <vt:lpstr>System Framework of CoCloud</vt:lpstr>
      <vt:lpstr>Cloud Proxy Deployment Scheme</vt:lpstr>
      <vt:lpstr>Inter-Proxy Transfer Optimization</vt:lpstr>
      <vt:lpstr>Inter-Proxy Transfer Optimization</vt:lpstr>
      <vt:lpstr>Inter-Proxy Advanced Transfer Protocol</vt:lpstr>
      <vt:lpstr>File Collaboration Control Mechanisms</vt:lpstr>
      <vt:lpstr>PowerPoint 演示文稿</vt:lpstr>
      <vt:lpstr>Prototype and Experiment Setup</vt:lpstr>
      <vt:lpstr>Performance Evaluation</vt:lpstr>
      <vt:lpstr>Performance Evaluation</vt:lpstr>
      <vt:lpstr>Performance Evaluation</vt:lpstr>
      <vt:lpstr>Performance Evaluation</vt:lpstr>
      <vt:lpstr>PowerPoint 演示文稿</vt:lpstr>
      <vt:lpstr>PowerPoint 演示文稿</vt:lpstr>
      <vt:lpstr>The End</vt:lpstr>
      <vt:lpstr>Related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基于云平台的新型互联网 内容分发技术</dc:title>
  <dc:creator>fantasy080</dc:creator>
  <cp:lastModifiedBy>Microsoft Office 用户</cp:lastModifiedBy>
  <cp:revision>1283</cp:revision>
  <dcterms:created xsi:type="dcterms:W3CDTF">2013-01-03T14:38:15Z</dcterms:created>
  <dcterms:modified xsi:type="dcterms:W3CDTF">2017-05-15T01:40:40Z</dcterms:modified>
</cp:coreProperties>
</file>